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257" r:id="rId2"/>
    <p:sldId id="273" r:id="rId3"/>
    <p:sldId id="345" r:id="rId4"/>
    <p:sldId id="346" r:id="rId5"/>
    <p:sldId id="347" r:id="rId6"/>
    <p:sldId id="274" r:id="rId7"/>
    <p:sldId id="275" r:id="rId8"/>
    <p:sldId id="277" r:id="rId9"/>
    <p:sldId id="279" r:id="rId10"/>
    <p:sldId id="281" r:id="rId11"/>
    <p:sldId id="318" r:id="rId12"/>
    <p:sldId id="319" r:id="rId13"/>
    <p:sldId id="320" r:id="rId14"/>
    <p:sldId id="280" r:id="rId15"/>
    <p:sldId id="364" r:id="rId16"/>
    <p:sldId id="276" r:id="rId17"/>
    <p:sldId id="278" r:id="rId18"/>
    <p:sldId id="282" r:id="rId19"/>
    <p:sldId id="283" r:id="rId20"/>
    <p:sldId id="365"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352" r:id="rId36"/>
    <p:sldId id="353" r:id="rId37"/>
    <p:sldId id="354" r:id="rId38"/>
    <p:sldId id="355" r:id="rId39"/>
    <p:sldId id="356" r:id="rId40"/>
    <p:sldId id="357" r:id="rId41"/>
    <p:sldId id="304" r:id="rId42"/>
    <p:sldId id="305" r:id="rId43"/>
    <p:sldId id="306" r:id="rId44"/>
    <p:sldId id="307" r:id="rId45"/>
    <p:sldId id="358" r:id="rId46"/>
    <p:sldId id="359" r:id="rId47"/>
    <p:sldId id="360" r:id="rId48"/>
    <p:sldId id="361" r:id="rId49"/>
    <p:sldId id="362" r:id="rId50"/>
    <p:sldId id="363" r:id="rId51"/>
    <p:sldId id="314" r:id="rId52"/>
    <p:sldId id="315" r:id="rId53"/>
    <p:sldId id="316" r:id="rId54"/>
    <p:sldId id="321" r:id="rId55"/>
    <p:sldId id="349" r:id="rId56"/>
    <p:sldId id="323" r:id="rId57"/>
    <p:sldId id="324" r:id="rId58"/>
    <p:sldId id="367" r:id="rId59"/>
    <p:sldId id="368" r:id="rId60"/>
    <p:sldId id="369" r:id="rId61"/>
    <p:sldId id="370" r:id="rId62"/>
    <p:sldId id="348" r:id="rId63"/>
    <p:sldId id="351" r:id="rId64"/>
    <p:sldId id="371" r:id="rId65"/>
    <p:sldId id="372" r:id="rId66"/>
    <p:sldId id="373" r:id="rId67"/>
    <p:sldId id="374" r:id="rId68"/>
    <p:sldId id="375" r:id="rId69"/>
    <p:sldId id="376" r:id="rId70"/>
    <p:sldId id="377" r:id="rId71"/>
    <p:sldId id="378" r:id="rId72"/>
    <p:sldId id="381" r:id="rId73"/>
    <p:sldId id="379" r:id="rId74"/>
    <p:sldId id="380" r:id="rId75"/>
    <p:sldId id="366" r:id="rId7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67" autoAdjust="0"/>
    <p:restoredTop sz="79570" autoAdjust="0"/>
  </p:normalViewPr>
  <p:slideViewPr>
    <p:cSldViewPr>
      <p:cViewPr>
        <p:scale>
          <a:sx n="70" d="100"/>
          <a:sy n="70" d="100"/>
        </p:scale>
        <p:origin x="-141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92"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A2530A-5C35-4C43-BB57-18FC375ABDBF}"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tr-TR"/>
        </a:p>
      </dgm:t>
    </dgm:pt>
    <dgm:pt modelId="{ED666F24-8E2B-43F6-8C18-27DC98FCE2E5}">
      <dgm:prSet phldrT="[Text]" custT="1">
        <dgm:style>
          <a:lnRef idx="0">
            <a:schemeClr val="accent3"/>
          </a:lnRef>
          <a:fillRef idx="3">
            <a:schemeClr val="accent3"/>
          </a:fillRef>
          <a:effectRef idx="3">
            <a:schemeClr val="accent3"/>
          </a:effectRef>
          <a:fontRef idx="minor">
            <a:schemeClr val="lt1"/>
          </a:fontRef>
        </dgm:style>
      </dgm:prSet>
      <dgm:spPr/>
      <dgm:t>
        <a:bodyPr/>
        <a:lstStyle/>
        <a:p>
          <a:r>
            <a:rPr kumimoji="0" lang="tr-TR" sz="1900" b="1" i="0" u="none" strike="noStrike" cap="none" spc="0" normalizeH="0" baseline="0" noProof="0" dirty="0" smtClean="0">
              <a:ln>
                <a:noFill/>
              </a:ln>
              <a:solidFill>
                <a:schemeClr val="bg1"/>
              </a:solidFill>
              <a:effectLst/>
              <a:uLnTx/>
              <a:uFillTx/>
              <a:latin typeface="+mn-lt"/>
              <a:ea typeface="+mn-ea"/>
              <a:cs typeface="+mn-cs"/>
            </a:rPr>
            <a:t>1. Gelir</a:t>
          </a:r>
          <a:r>
            <a:rPr kumimoji="0" lang="tr-TR" sz="1900" b="1" i="0" u="none" strike="noStrike" cap="none" spc="0" normalizeH="0" noProof="0" dirty="0" smtClean="0">
              <a:ln>
                <a:noFill/>
              </a:ln>
              <a:solidFill>
                <a:schemeClr val="bg1"/>
              </a:solidFill>
              <a:effectLst/>
              <a:uLnTx/>
              <a:uFillTx/>
              <a:latin typeface="+mn-lt"/>
              <a:ea typeface="+mn-ea"/>
              <a:cs typeface="+mn-cs"/>
            </a:rPr>
            <a:t> İdaresi Başkanlığı’na </a:t>
          </a:r>
          <a:r>
            <a:rPr lang="tr-TR" sz="1900" b="1" dirty="0" smtClean="0">
              <a:solidFill>
                <a:schemeClr val="bg1"/>
              </a:solidFill>
              <a:latin typeface="+mn-lt"/>
              <a:cs typeface="+mn-cs"/>
            </a:rPr>
            <a:t>e-Fatura Uygulaması Başvurusu</a:t>
          </a:r>
        </a:p>
        <a:p>
          <a:r>
            <a:rPr lang="tr-TR" sz="2000" b="0" i="1" dirty="0" smtClean="0">
              <a:solidFill>
                <a:srgbClr val="262626"/>
              </a:solidFill>
              <a:latin typeface="Calibri"/>
              <a:cs typeface="+mn-cs"/>
              <a:hlinkClick xmlns:r="http://schemas.openxmlformats.org/officeDocument/2006/relationships" r:id=""/>
            </a:rPr>
            <a:t>www.efatura.gov.tr</a:t>
          </a:r>
          <a:endParaRPr lang="tr-TR" sz="2000" b="0" i="1" dirty="0"/>
        </a:p>
      </dgm:t>
    </dgm:pt>
    <dgm:pt modelId="{6FCA52C0-309B-4E53-8DF1-28518142C909}" type="parTrans" cxnId="{28482EE7-BEE5-4E10-8EED-1F271A133211}">
      <dgm:prSet/>
      <dgm:spPr/>
      <dgm:t>
        <a:bodyPr/>
        <a:lstStyle/>
        <a:p>
          <a:endParaRPr lang="tr-TR"/>
        </a:p>
      </dgm:t>
    </dgm:pt>
    <dgm:pt modelId="{4A0ECA85-B52C-40F4-93B7-2D79CB1FC2E8}" type="sibTrans" cxnId="{28482EE7-BEE5-4E10-8EED-1F271A133211}">
      <dgm:prSet>
        <dgm:style>
          <a:lnRef idx="2">
            <a:schemeClr val="accent1"/>
          </a:lnRef>
          <a:fillRef idx="1">
            <a:schemeClr val="lt1"/>
          </a:fillRef>
          <a:effectRef idx="0">
            <a:schemeClr val="accent1"/>
          </a:effectRef>
          <a:fontRef idx="minor">
            <a:schemeClr val="dk1"/>
          </a:fontRef>
        </dgm:style>
      </dgm:prSet>
      <dgm:spPr/>
      <dgm:t>
        <a:bodyPr/>
        <a:lstStyle/>
        <a:p>
          <a:endParaRPr lang="tr-TR"/>
        </a:p>
      </dgm:t>
    </dgm:pt>
    <dgm:pt modelId="{09FBE62D-BB54-4464-9F98-89551FF8B17B}">
      <dgm:prSet phldrT="[Text]" custT="1">
        <dgm:style>
          <a:lnRef idx="0">
            <a:schemeClr val="accent3"/>
          </a:lnRef>
          <a:fillRef idx="3">
            <a:schemeClr val="accent3"/>
          </a:fillRef>
          <a:effectRef idx="3">
            <a:schemeClr val="accent3"/>
          </a:effectRef>
          <a:fontRef idx="minor">
            <a:schemeClr val="lt1"/>
          </a:fontRef>
        </dgm:style>
      </dgm:prSet>
      <dgm:spPr/>
      <dgm:t>
        <a:bodyPr/>
        <a:lstStyle/>
        <a:p>
          <a:endParaRPr lang="tr-TR" sz="1900" b="1" dirty="0" smtClean="0">
            <a:solidFill>
              <a:schemeClr val="bg1"/>
            </a:solidFill>
            <a:latin typeface="Calibri"/>
            <a:cs typeface="+mn-cs"/>
          </a:endParaRPr>
        </a:p>
        <a:p>
          <a:r>
            <a:rPr lang="tr-TR" sz="1900" b="1" dirty="0" smtClean="0">
              <a:solidFill>
                <a:schemeClr val="bg1"/>
              </a:solidFill>
              <a:latin typeface="Calibri"/>
              <a:cs typeface="+mn-cs"/>
            </a:rPr>
            <a:t>2. Mali Mühür Başvurusu</a:t>
          </a:r>
        </a:p>
        <a:p>
          <a:r>
            <a:rPr lang="tr-TR" sz="1800" i="1" dirty="0" smtClean="0">
              <a:solidFill>
                <a:prstClr val="black"/>
              </a:solidFill>
              <a:latin typeface="Calibri"/>
              <a:hlinkClick xmlns:r="http://schemas.openxmlformats.org/officeDocument/2006/relationships" r:id=""/>
            </a:rPr>
            <a:t>http://mm.kamusm.gov.tr</a:t>
          </a:r>
          <a:r>
            <a:rPr lang="tr-TR" sz="1800" i="1" dirty="0" smtClean="0">
              <a:solidFill>
                <a:prstClr val="black"/>
              </a:solidFill>
              <a:latin typeface="Calibri"/>
            </a:rPr>
            <a:t> </a:t>
          </a:r>
          <a:endParaRPr lang="tr-TR" sz="1800" dirty="0" smtClean="0">
            <a:solidFill>
              <a:srgbClr val="262626"/>
            </a:solidFill>
            <a:latin typeface="Calibri"/>
            <a:cs typeface="+mn-cs"/>
          </a:endParaRPr>
        </a:p>
        <a:p>
          <a:r>
            <a:rPr lang="tr-TR" sz="1800" dirty="0" smtClean="0">
              <a:solidFill>
                <a:srgbClr val="262626"/>
              </a:solidFill>
              <a:latin typeface="Calibri"/>
              <a:cs typeface="+mn-cs"/>
            </a:rPr>
            <a:t> </a:t>
          </a:r>
          <a:endParaRPr lang="tr-TR" sz="1800" dirty="0"/>
        </a:p>
      </dgm:t>
    </dgm:pt>
    <dgm:pt modelId="{623E16C4-7B26-48BB-86B7-E761E105DB4F}" type="parTrans" cxnId="{C757B5BA-A6A4-49DD-A941-5EC74AE14CFC}">
      <dgm:prSet/>
      <dgm:spPr/>
      <dgm:t>
        <a:bodyPr/>
        <a:lstStyle/>
        <a:p>
          <a:endParaRPr lang="tr-TR"/>
        </a:p>
      </dgm:t>
    </dgm:pt>
    <dgm:pt modelId="{2A69207F-CEAB-45E7-877C-C234F897AFDC}" type="sibTrans" cxnId="{C757B5BA-A6A4-49DD-A941-5EC74AE14CFC}">
      <dgm:prSet>
        <dgm:style>
          <a:lnRef idx="2">
            <a:schemeClr val="accent1"/>
          </a:lnRef>
          <a:fillRef idx="1">
            <a:schemeClr val="lt1"/>
          </a:fillRef>
          <a:effectRef idx="0">
            <a:schemeClr val="accent1"/>
          </a:effectRef>
          <a:fontRef idx="minor">
            <a:schemeClr val="dk1"/>
          </a:fontRef>
        </dgm:style>
      </dgm:prSet>
      <dgm:spPr/>
      <dgm:t>
        <a:bodyPr/>
        <a:lstStyle/>
        <a:p>
          <a:endParaRPr lang="tr-TR"/>
        </a:p>
      </dgm:t>
    </dgm:pt>
    <dgm:pt modelId="{897DF0D3-5EC6-493D-B9E4-8CDC965E70E3}">
      <dgm:prSet phldrT="[Text]" custT="1">
        <dgm:style>
          <a:lnRef idx="0">
            <a:schemeClr val="accent3"/>
          </a:lnRef>
          <a:fillRef idx="3">
            <a:schemeClr val="accent3"/>
          </a:fillRef>
          <a:effectRef idx="3">
            <a:schemeClr val="accent3"/>
          </a:effectRef>
          <a:fontRef idx="minor">
            <a:schemeClr val="lt1"/>
          </a:fontRef>
        </dgm:style>
      </dgm:prSet>
      <dgm:spPr/>
      <dgm:t>
        <a:bodyPr/>
        <a:lstStyle/>
        <a:p>
          <a:pPr>
            <a:tabLst/>
          </a:pPr>
          <a:r>
            <a:rPr lang="tr-TR" sz="1900" b="1" dirty="0" smtClean="0">
              <a:solidFill>
                <a:schemeClr val="bg1"/>
              </a:solidFill>
              <a:latin typeface="Calibri"/>
              <a:cs typeface="+mn-cs"/>
            </a:rPr>
            <a:t>3. Gelir İdaresi Başkanlığı’na e-Fatura Entegrasyon Başvurusu</a:t>
          </a:r>
          <a:endParaRPr lang="tr-TR" sz="1900" b="1" dirty="0">
            <a:solidFill>
              <a:schemeClr val="bg1"/>
            </a:solidFill>
          </a:endParaRPr>
        </a:p>
      </dgm:t>
    </dgm:pt>
    <dgm:pt modelId="{7534E3E8-1429-40CA-92C6-F1877396F376}" type="parTrans" cxnId="{7CDE200D-1A1A-48BD-B475-1E6AC07D3750}">
      <dgm:prSet/>
      <dgm:spPr/>
      <dgm:t>
        <a:bodyPr/>
        <a:lstStyle/>
        <a:p>
          <a:endParaRPr lang="tr-TR"/>
        </a:p>
      </dgm:t>
    </dgm:pt>
    <dgm:pt modelId="{AA111E1C-1651-45CB-9580-A1FD75FECAC6}" type="sibTrans" cxnId="{7CDE200D-1A1A-48BD-B475-1E6AC07D3750}">
      <dgm:prSet/>
      <dgm:spPr/>
      <dgm:t>
        <a:bodyPr/>
        <a:lstStyle/>
        <a:p>
          <a:endParaRPr lang="tr-TR"/>
        </a:p>
      </dgm:t>
    </dgm:pt>
    <dgm:pt modelId="{0598BFDE-E0BA-432F-9CCA-F02227E8F4AF}" type="pres">
      <dgm:prSet presAssocID="{58A2530A-5C35-4C43-BB57-18FC375ABDBF}" presName="outerComposite" presStyleCnt="0">
        <dgm:presLayoutVars>
          <dgm:chMax val="5"/>
          <dgm:dir/>
          <dgm:resizeHandles val="exact"/>
        </dgm:presLayoutVars>
      </dgm:prSet>
      <dgm:spPr/>
      <dgm:t>
        <a:bodyPr/>
        <a:lstStyle/>
        <a:p>
          <a:endParaRPr lang="tr-TR"/>
        </a:p>
      </dgm:t>
    </dgm:pt>
    <dgm:pt modelId="{34B13583-FDFF-4212-841A-04CDEB01FC27}" type="pres">
      <dgm:prSet presAssocID="{58A2530A-5C35-4C43-BB57-18FC375ABDBF}" presName="dummyMaxCanvas" presStyleCnt="0">
        <dgm:presLayoutVars/>
      </dgm:prSet>
      <dgm:spPr/>
    </dgm:pt>
    <dgm:pt modelId="{5B7EC84A-8286-46B9-A2B0-9EE7AADD9E3D}" type="pres">
      <dgm:prSet presAssocID="{58A2530A-5C35-4C43-BB57-18FC375ABDBF}" presName="ThreeNodes_1" presStyleLbl="node1" presStyleIdx="0" presStyleCnt="3" custScaleY="80988" custLinFactNeighborX="-949" custLinFactNeighborY="-3256">
        <dgm:presLayoutVars>
          <dgm:bulletEnabled val="1"/>
        </dgm:presLayoutVars>
      </dgm:prSet>
      <dgm:spPr/>
      <dgm:t>
        <a:bodyPr/>
        <a:lstStyle/>
        <a:p>
          <a:endParaRPr lang="tr-TR"/>
        </a:p>
      </dgm:t>
    </dgm:pt>
    <dgm:pt modelId="{3509BF71-51C1-4654-AD05-052AD4B6894B}" type="pres">
      <dgm:prSet presAssocID="{58A2530A-5C35-4C43-BB57-18FC375ABDBF}" presName="ThreeNodes_2" presStyleLbl="node1" presStyleIdx="1" presStyleCnt="3" custScaleY="75519" custLinFactNeighborX="-664" custLinFactNeighborY="-17578">
        <dgm:presLayoutVars>
          <dgm:bulletEnabled val="1"/>
        </dgm:presLayoutVars>
      </dgm:prSet>
      <dgm:spPr/>
      <dgm:t>
        <a:bodyPr/>
        <a:lstStyle/>
        <a:p>
          <a:endParaRPr lang="tr-TR"/>
        </a:p>
      </dgm:t>
    </dgm:pt>
    <dgm:pt modelId="{C5490C90-EE1B-4346-B2F4-F1DBF8563D84}" type="pres">
      <dgm:prSet presAssocID="{58A2530A-5C35-4C43-BB57-18FC375ABDBF}" presName="ThreeNodes_3" presStyleLbl="node1" presStyleIdx="2" presStyleCnt="3" custScaleX="101791" custScaleY="76562" custLinFactNeighborX="-948" custLinFactNeighborY="-35156">
        <dgm:presLayoutVars>
          <dgm:bulletEnabled val="1"/>
        </dgm:presLayoutVars>
      </dgm:prSet>
      <dgm:spPr/>
      <dgm:t>
        <a:bodyPr/>
        <a:lstStyle/>
        <a:p>
          <a:endParaRPr lang="tr-TR"/>
        </a:p>
      </dgm:t>
    </dgm:pt>
    <dgm:pt modelId="{65DA1AE9-0C3E-4958-8C77-673873A525F7}" type="pres">
      <dgm:prSet presAssocID="{58A2530A-5C35-4C43-BB57-18FC375ABDBF}" presName="ThreeConn_1-2" presStyleLbl="fgAccFollowNode1" presStyleIdx="0" presStyleCnt="2" custLinFactX="-19950" custLinFactNeighborX="-100000" custLinFactNeighborY="-1324">
        <dgm:presLayoutVars>
          <dgm:bulletEnabled val="1"/>
        </dgm:presLayoutVars>
      </dgm:prSet>
      <dgm:spPr/>
      <dgm:t>
        <a:bodyPr/>
        <a:lstStyle/>
        <a:p>
          <a:endParaRPr lang="tr-TR"/>
        </a:p>
      </dgm:t>
    </dgm:pt>
    <dgm:pt modelId="{BEAD76E0-E019-4853-A142-EB3CD84CFD85}" type="pres">
      <dgm:prSet presAssocID="{58A2530A-5C35-4C43-BB57-18FC375ABDBF}" presName="ThreeConn_2-3" presStyleLbl="fgAccFollowNode1" presStyleIdx="1" presStyleCnt="2" custLinFactNeighborX="-86596" custLinFactNeighborY="-26539">
        <dgm:presLayoutVars>
          <dgm:bulletEnabled val="1"/>
        </dgm:presLayoutVars>
      </dgm:prSet>
      <dgm:spPr/>
      <dgm:t>
        <a:bodyPr/>
        <a:lstStyle/>
        <a:p>
          <a:endParaRPr lang="tr-TR"/>
        </a:p>
      </dgm:t>
    </dgm:pt>
    <dgm:pt modelId="{1D76B919-0B43-4B52-BF6A-EF3655C31B17}" type="pres">
      <dgm:prSet presAssocID="{58A2530A-5C35-4C43-BB57-18FC375ABDBF}" presName="ThreeNodes_1_text" presStyleLbl="node1" presStyleIdx="2" presStyleCnt="3">
        <dgm:presLayoutVars>
          <dgm:bulletEnabled val="1"/>
        </dgm:presLayoutVars>
      </dgm:prSet>
      <dgm:spPr/>
      <dgm:t>
        <a:bodyPr/>
        <a:lstStyle/>
        <a:p>
          <a:endParaRPr lang="tr-TR"/>
        </a:p>
      </dgm:t>
    </dgm:pt>
    <dgm:pt modelId="{37AE047A-DB8B-48FF-835C-AEDCDE4EB11D}" type="pres">
      <dgm:prSet presAssocID="{58A2530A-5C35-4C43-BB57-18FC375ABDBF}" presName="ThreeNodes_2_text" presStyleLbl="node1" presStyleIdx="2" presStyleCnt="3">
        <dgm:presLayoutVars>
          <dgm:bulletEnabled val="1"/>
        </dgm:presLayoutVars>
      </dgm:prSet>
      <dgm:spPr/>
      <dgm:t>
        <a:bodyPr/>
        <a:lstStyle/>
        <a:p>
          <a:endParaRPr lang="tr-TR"/>
        </a:p>
      </dgm:t>
    </dgm:pt>
    <dgm:pt modelId="{EBA8C114-921F-4332-B540-DF8FC262EA2B}" type="pres">
      <dgm:prSet presAssocID="{58A2530A-5C35-4C43-BB57-18FC375ABDBF}" presName="ThreeNodes_3_text" presStyleLbl="node1" presStyleIdx="2" presStyleCnt="3">
        <dgm:presLayoutVars>
          <dgm:bulletEnabled val="1"/>
        </dgm:presLayoutVars>
      </dgm:prSet>
      <dgm:spPr/>
      <dgm:t>
        <a:bodyPr/>
        <a:lstStyle/>
        <a:p>
          <a:endParaRPr lang="tr-TR"/>
        </a:p>
      </dgm:t>
    </dgm:pt>
  </dgm:ptLst>
  <dgm:cxnLst>
    <dgm:cxn modelId="{C3240AB1-0F4D-47D4-B7EE-A5F76F923AA5}" type="presOf" srcId="{ED666F24-8E2B-43F6-8C18-27DC98FCE2E5}" destId="{5B7EC84A-8286-46B9-A2B0-9EE7AADD9E3D}" srcOrd="0" destOrd="0" presId="urn:microsoft.com/office/officeart/2005/8/layout/vProcess5"/>
    <dgm:cxn modelId="{13DB8412-B9E1-4689-9989-97EF9804CC72}" type="presOf" srcId="{58A2530A-5C35-4C43-BB57-18FC375ABDBF}" destId="{0598BFDE-E0BA-432F-9CCA-F02227E8F4AF}" srcOrd="0" destOrd="0" presId="urn:microsoft.com/office/officeart/2005/8/layout/vProcess5"/>
    <dgm:cxn modelId="{7CDE200D-1A1A-48BD-B475-1E6AC07D3750}" srcId="{58A2530A-5C35-4C43-BB57-18FC375ABDBF}" destId="{897DF0D3-5EC6-493D-B9E4-8CDC965E70E3}" srcOrd="2" destOrd="0" parTransId="{7534E3E8-1429-40CA-92C6-F1877396F376}" sibTransId="{AA111E1C-1651-45CB-9580-A1FD75FECAC6}"/>
    <dgm:cxn modelId="{28482EE7-BEE5-4E10-8EED-1F271A133211}" srcId="{58A2530A-5C35-4C43-BB57-18FC375ABDBF}" destId="{ED666F24-8E2B-43F6-8C18-27DC98FCE2E5}" srcOrd="0" destOrd="0" parTransId="{6FCA52C0-309B-4E53-8DF1-28518142C909}" sibTransId="{4A0ECA85-B52C-40F4-93B7-2D79CB1FC2E8}"/>
    <dgm:cxn modelId="{C757B5BA-A6A4-49DD-A941-5EC74AE14CFC}" srcId="{58A2530A-5C35-4C43-BB57-18FC375ABDBF}" destId="{09FBE62D-BB54-4464-9F98-89551FF8B17B}" srcOrd="1" destOrd="0" parTransId="{623E16C4-7B26-48BB-86B7-E761E105DB4F}" sibTransId="{2A69207F-CEAB-45E7-877C-C234F897AFDC}"/>
    <dgm:cxn modelId="{3E84D96E-F3D4-47CB-A0E2-295B0199EC48}" type="presOf" srcId="{09FBE62D-BB54-4464-9F98-89551FF8B17B}" destId="{37AE047A-DB8B-48FF-835C-AEDCDE4EB11D}" srcOrd="1" destOrd="0" presId="urn:microsoft.com/office/officeart/2005/8/layout/vProcess5"/>
    <dgm:cxn modelId="{58ECD646-50B0-46EF-8AEF-701E1F4C7C9C}" type="presOf" srcId="{897DF0D3-5EC6-493D-B9E4-8CDC965E70E3}" destId="{EBA8C114-921F-4332-B540-DF8FC262EA2B}" srcOrd="1" destOrd="0" presId="urn:microsoft.com/office/officeart/2005/8/layout/vProcess5"/>
    <dgm:cxn modelId="{85D0C9FA-1C3D-4B19-B4AE-0B53D772F729}" type="presOf" srcId="{09FBE62D-BB54-4464-9F98-89551FF8B17B}" destId="{3509BF71-51C1-4654-AD05-052AD4B6894B}" srcOrd="0" destOrd="0" presId="urn:microsoft.com/office/officeart/2005/8/layout/vProcess5"/>
    <dgm:cxn modelId="{DAF964EC-9AEC-4039-A8D3-6DA1C607A19B}" type="presOf" srcId="{2A69207F-CEAB-45E7-877C-C234F897AFDC}" destId="{BEAD76E0-E019-4853-A142-EB3CD84CFD85}" srcOrd="0" destOrd="0" presId="urn:microsoft.com/office/officeart/2005/8/layout/vProcess5"/>
    <dgm:cxn modelId="{91837572-F558-47A4-950F-54C966412A0E}" type="presOf" srcId="{ED666F24-8E2B-43F6-8C18-27DC98FCE2E5}" destId="{1D76B919-0B43-4B52-BF6A-EF3655C31B17}" srcOrd="1" destOrd="0" presId="urn:microsoft.com/office/officeart/2005/8/layout/vProcess5"/>
    <dgm:cxn modelId="{ED741DC1-1D0F-4996-88B3-159E0F27B9D8}" type="presOf" srcId="{897DF0D3-5EC6-493D-B9E4-8CDC965E70E3}" destId="{C5490C90-EE1B-4346-B2F4-F1DBF8563D84}" srcOrd="0" destOrd="0" presId="urn:microsoft.com/office/officeart/2005/8/layout/vProcess5"/>
    <dgm:cxn modelId="{AAD98645-4F38-424C-9770-C6A2F872E2CA}" type="presOf" srcId="{4A0ECA85-B52C-40F4-93B7-2D79CB1FC2E8}" destId="{65DA1AE9-0C3E-4958-8C77-673873A525F7}" srcOrd="0" destOrd="0" presId="urn:microsoft.com/office/officeart/2005/8/layout/vProcess5"/>
    <dgm:cxn modelId="{13B5343E-2AE7-4FF3-99D5-5F76892DA636}" type="presParOf" srcId="{0598BFDE-E0BA-432F-9CCA-F02227E8F4AF}" destId="{34B13583-FDFF-4212-841A-04CDEB01FC27}" srcOrd="0" destOrd="0" presId="urn:microsoft.com/office/officeart/2005/8/layout/vProcess5"/>
    <dgm:cxn modelId="{E5D2ABC9-900C-47A2-859A-B76C5EDAAC66}" type="presParOf" srcId="{0598BFDE-E0BA-432F-9CCA-F02227E8F4AF}" destId="{5B7EC84A-8286-46B9-A2B0-9EE7AADD9E3D}" srcOrd="1" destOrd="0" presId="urn:microsoft.com/office/officeart/2005/8/layout/vProcess5"/>
    <dgm:cxn modelId="{37351407-BEE4-4AA2-ADBB-A447FD2E5073}" type="presParOf" srcId="{0598BFDE-E0BA-432F-9CCA-F02227E8F4AF}" destId="{3509BF71-51C1-4654-AD05-052AD4B6894B}" srcOrd="2" destOrd="0" presId="urn:microsoft.com/office/officeart/2005/8/layout/vProcess5"/>
    <dgm:cxn modelId="{ACA329EE-C408-4EB6-84A4-1733317FA943}" type="presParOf" srcId="{0598BFDE-E0BA-432F-9CCA-F02227E8F4AF}" destId="{C5490C90-EE1B-4346-B2F4-F1DBF8563D84}" srcOrd="3" destOrd="0" presId="urn:microsoft.com/office/officeart/2005/8/layout/vProcess5"/>
    <dgm:cxn modelId="{32616156-1EE9-4252-9306-294B8C5BBD48}" type="presParOf" srcId="{0598BFDE-E0BA-432F-9CCA-F02227E8F4AF}" destId="{65DA1AE9-0C3E-4958-8C77-673873A525F7}" srcOrd="4" destOrd="0" presId="urn:microsoft.com/office/officeart/2005/8/layout/vProcess5"/>
    <dgm:cxn modelId="{9C244038-7E32-4DF7-B70C-4E7B7F21356A}" type="presParOf" srcId="{0598BFDE-E0BA-432F-9CCA-F02227E8F4AF}" destId="{BEAD76E0-E019-4853-A142-EB3CD84CFD85}" srcOrd="5" destOrd="0" presId="urn:microsoft.com/office/officeart/2005/8/layout/vProcess5"/>
    <dgm:cxn modelId="{8D93943A-3A8D-4678-8E65-3222F89E6897}" type="presParOf" srcId="{0598BFDE-E0BA-432F-9CCA-F02227E8F4AF}" destId="{1D76B919-0B43-4B52-BF6A-EF3655C31B17}" srcOrd="6" destOrd="0" presId="urn:microsoft.com/office/officeart/2005/8/layout/vProcess5"/>
    <dgm:cxn modelId="{5295CB5F-4A00-49B5-A173-CC13FF77B42A}" type="presParOf" srcId="{0598BFDE-E0BA-432F-9CCA-F02227E8F4AF}" destId="{37AE047A-DB8B-48FF-835C-AEDCDE4EB11D}" srcOrd="7" destOrd="0" presId="urn:microsoft.com/office/officeart/2005/8/layout/vProcess5"/>
    <dgm:cxn modelId="{2DF74CFE-D902-4743-9E28-27C8D29F8EBF}" type="presParOf" srcId="{0598BFDE-E0BA-432F-9CCA-F02227E8F4AF}" destId="{EBA8C114-921F-4332-B540-DF8FC262EA2B}"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F1036C-7E9F-4A16-AD07-18E527F6A34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2937E1BE-13EE-47DF-855E-D19E23443ED1}">
      <dgm:prSet phldrT="[Text]" custT="1">
        <dgm:style>
          <a:lnRef idx="0">
            <a:schemeClr val="accent3"/>
          </a:lnRef>
          <a:fillRef idx="3">
            <a:schemeClr val="accent3"/>
          </a:fillRef>
          <a:effectRef idx="3">
            <a:schemeClr val="accent3"/>
          </a:effectRef>
          <a:fontRef idx="minor">
            <a:schemeClr val="lt1"/>
          </a:fontRef>
        </dgm:style>
      </dgm:prSet>
      <dgm:spPr/>
      <dgm:t>
        <a:bodyPr/>
        <a:lstStyle/>
        <a:p>
          <a:pPr algn="l"/>
          <a:r>
            <a:rPr lang="tr-TR" sz="2000" b="1" dirty="0" smtClean="0"/>
            <a:t>1. </a:t>
          </a:r>
          <a:r>
            <a:rPr lang="tr-TR" sz="2000" b="1" dirty="0" smtClean="0">
              <a:latin typeface="+mn-lt"/>
            </a:rPr>
            <a:t>e-Fatura Portalı</a:t>
          </a:r>
          <a:endParaRPr lang="tr-TR" sz="2000" b="1" dirty="0"/>
        </a:p>
      </dgm:t>
    </dgm:pt>
    <dgm:pt modelId="{1379CF5E-01EC-4340-9748-43395F6802A6}" type="parTrans" cxnId="{D4488066-C626-4FF6-A959-B5776296D0B9}">
      <dgm:prSet/>
      <dgm:spPr/>
      <dgm:t>
        <a:bodyPr/>
        <a:lstStyle/>
        <a:p>
          <a:endParaRPr lang="tr-TR"/>
        </a:p>
      </dgm:t>
    </dgm:pt>
    <dgm:pt modelId="{15272188-0768-430B-A563-AAC34A4078E3}" type="sibTrans" cxnId="{D4488066-C626-4FF6-A959-B5776296D0B9}">
      <dgm:prSet/>
      <dgm:spPr/>
      <dgm:t>
        <a:bodyPr/>
        <a:lstStyle/>
        <a:p>
          <a:endParaRPr lang="tr-TR"/>
        </a:p>
      </dgm:t>
    </dgm:pt>
    <dgm:pt modelId="{6C1B06D8-8900-4B46-9490-090A2B66D179}">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tr-TR" sz="2000" b="1" dirty="0" smtClean="0"/>
            <a:t>2. </a:t>
          </a:r>
          <a:r>
            <a:rPr lang="tr-TR" sz="2000" b="1" dirty="0" smtClean="0">
              <a:latin typeface="+mn-lt"/>
            </a:rPr>
            <a:t>Entegrasyon</a:t>
          </a:r>
          <a:endParaRPr lang="tr-TR" sz="2000" b="1" dirty="0"/>
        </a:p>
      </dgm:t>
    </dgm:pt>
    <dgm:pt modelId="{6FAB67DA-019F-4289-8ABF-8D871DE198CF}" type="parTrans" cxnId="{4227F2B5-A58F-42B5-806E-2CA623F9D18F}">
      <dgm:prSet/>
      <dgm:spPr/>
      <dgm:t>
        <a:bodyPr/>
        <a:lstStyle/>
        <a:p>
          <a:endParaRPr lang="tr-TR"/>
        </a:p>
      </dgm:t>
    </dgm:pt>
    <dgm:pt modelId="{0CC231B8-1EEB-4C1C-80A6-E0BEA6339CAC}" type="sibTrans" cxnId="{4227F2B5-A58F-42B5-806E-2CA623F9D18F}">
      <dgm:prSet/>
      <dgm:spPr/>
      <dgm:t>
        <a:bodyPr/>
        <a:lstStyle/>
        <a:p>
          <a:endParaRPr lang="tr-TR"/>
        </a:p>
      </dgm:t>
    </dgm:pt>
    <dgm:pt modelId="{7AAC724B-574C-4DE0-831C-45D88354519E}">
      <dgm:prSet phldrT="[Text]" custT="1">
        <dgm:style>
          <a:lnRef idx="0">
            <a:schemeClr val="accent3"/>
          </a:lnRef>
          <a:fillRef idx="3">
            <a:schemeClr val="accent3"/>
          </a:fillRef>
          <a:effectRef idx="3">
            <a:schemeClr val="accent3"/>
          </a:effectRef>
          <a:fontRef idx="minor">
            <a:schemeClr val="lt1"/>
          </a:fontRef>
        </dgm:style>
      </dgm:prSet>
      <dgm:spPr>
        <a:solidFill>
          <a:srgbClr val="92D050">
            <a:alpha val="70000"/>
          </a:srgbClr>
        </a:solidFill>
      </dgm:spPr>
      <dgm:t>
        <a:bodyPr/>
        <a:lstStyle/>
        <a:p>
          <a:r>
            <a:rPr lang="tr-TR" sz="2000" b="1" dirty="0" smtClean="0"/>
            <a:t>3. Özel Entegratörlük &amp; Saklama Hizmeti</a:t>
          </a:r>
          <a:endParaRPr lang="tr-TR" sz="2000" b="1" dirty="0"/>
        </a:p>
      </dgm:t>
    </dgm:pt>
    <dgm:pt modelId="{2342756F-3ECE-4A74-8144-39F1B3396600}" type="parTrans" cxnId="{E219BFC6-FB3D-4F65-96AE-844BE01B2942}">
      <dgm:prSet/>
      <dgm:spPr/>
      <dgm:t>
        <a:bodyPr/>
        <a:lstStyle/>
        <a:p>
          <a:endParaRPr lang="tr-TR"/>
        </a:p>
      </dgm:t>
    </dgm:pt>
    <dgm:pt modelId="{19B662E1-F044-406A-A0E5-55F53E7645C9}" type="sibTrans" cxnId="{E219BFC6-FB3D-4F65-96AE-844BE01B2942}">
      <dgm:prSet/>
      <dgm:spPr/>
      <dgm:t>
        <a:bodyPr/>
        <a:lstStyle/>
        <a:p>
          <a:endParaRPr lang="tr-TR"/>
        </a:p>
      </dgm:t>
    </dgm:pt>
    <dgm:pt modelId="{49568BA3-8323-44BA-A8F8-2B04AC767B28}" type="pres">
      <dgm:prSet presAssocID="{71F1036C-7E9F-4A16-AD07-18E527F6A34D}" presName="linear" presStyleCnt="0">
        <dgm:presLayoutVars>
          <dgm:animLvl val="lvl"/>
          <dgm:resizeHandles val="exact"/>
        </dgm:presLayoutVars>
      </dgm:prSet>
      <dgm:spPr/>
      <dgm:t>
        <a:bodyPr/>
        <a:lstStyle/>
        <a:p>
          <a:endParaRPr lang="tr-TR"/>
        </a:p>
      </dgm:t>
    </dgm:pt>
    <dgm:pt modelId="{99764A9B-E2D4-4FB7-84BF-1129E61613DA}" type="pres">
      <dgm:prSet presAssocID="{2937E1BE-13EE-47DF-855E-D19E23443ED1}" presName="parentText" presStyleLbl="node1" presStyleIdx="0" presStyleCnt="3" custScaleX="42609" custLinFactNeighborX="-26956" custLinFactNeighborY="70339">
        <dgm:presLayoutVars>
          <dgm:chMax val="0"/>
          <dgm:bulletEnabled val="1"/>
        </dgm:presLayoutVars>
      </dgm:prSet>
      <dgm:spPr/>
      <dgm:t>
        <a:bodyPr/>
        <a:lstStyle/>
        <a:p>
          <a:endParaRPr lang="tr-TR"/>
        </a:p>
      </dgm:t>
    </dgm:pt>
    <dgm:pt modelId="{C05110D6-1E71-4825-9CC0-20F33D7A3C21}" type="pres">
      <dgm:prSet presAssocID="{15272188-0768-430B-A563-AAC34A4078E3}" presName="spacer" presStyleCnt="0"/>
      <dgm:spPr/>
      <dgm:t>
        <a:bodyPr/>
        <a:lstStyle/>
        <a:p>
          <a:endParaRPr lang="tr-TR"/>
        </a:p>
      </dgm:t>
    </dgm:pt>
    <dgm:pt modelId="{725C971D-4CB8-4ED0-8D9C-578A31571296}" type="pres">
      <dgm:prSet presAssocID="{6C1B06D8-8900-4B46-9490-090A2B66D179}" presName="parentText" presStyleLbl="node1" presStyleIdx="1" presStyleCnt="3" custScaleX="42608" custLinFactY="-83100" custLinFactNeighborX="28696" custLinFactNeighborY="-100000">
        <dgm:presLayoutVars>
          <dgm:chMax val="0"/>
          <dgm:bulletEnabled val="1"/>
        </dgm:presLayoutVars>
      </dgm:prSet>
      <dgm:spPr/>
      <dgm:t>
        <a:bodyPr/>
        <a:lstStyle/>
        <a:p>
          <a:endParaRPr lang="tr-TR"/>
        </a:p>
      </dgm:t>
    </dgm:pt>
    <dgm:pt modelId="{2EB73C0E-7E4F-4785-8057-3BC68CD3D7EA}" type="pres">
      <dgm:prSet presAssocID="{0CC231B8-1EEB-4C1C-80A6-E0BEA6339CAC}" presName="spacer" presStyleCnt="0"/>
      <dgm:spPr/>
      <dgm:t>
        <a:bodyPr/>
        <a:lstStyle/>
        <a:p>
          <a:endParaRPr lang="tr-TR"/>
        </a:p>
      </dgm:t>
    </dgm:pt>
    <dgm:pt modelId="{C6034F80-4782-4142-9F71-2B27781F8622}" type="pres">
      <dgm:prSet presAssocID="{7AAC724B-574C-4DE0-831C-45D88354519E}" presName="parentText" presStyleLbl="node1" presStyleIdx="2" presStyleCnt="3" custScaleX="42608" custLinFactY="-48533" custLinFactNeighborX="1043" custLinFactNeighborY="-100000">
        <dgm:presLayoutVars>
          <dgm:chMax val="0"/>
          <dgm:bulletEnabled val="1"/>
        </dgm:presLayoutVars>
      </dgm:prSet>
      <dgm:spPr/>
      <dgm:t>
        <a:bodyPr/>
        <a:lstStyle/>
        <a:p>
          <a:endParaRPr lang="tr-TR"/>
        </a:p>
      </dgm:t>
    </dgm:pt>
  </dgm:ptLst>
  <dgm:cxnLst>
    <dgm:cxn modelId="{E413F197-CF91-463A-BB1A-048D44CD868B}" type="presOf" srcId="{71F1036C-7E9F-4A16-AD07-18E527F6A34D}" destId="{49568BA3-8323-44BA-A8F8-2B04AC767B28}" srcOrd="0" destOrd="0" presId="urn:microsoft.com/office/officeart/2005/8/layout/vList2"/>
    <dgm:cxn modelId="{D954CC2B-8535-4CA2-9F19-790079CBCFB2}" type="presOf" srcId="{2937E1BE-13EE-47DF-855E-D19E23443ED1}" destId="{99764A9B-E2D4-4FB7-84BF-1129E61613DA}" srcOrd="0" destOrd="0" presId="urn:microsoft.com/office/officeart/2005/8/layout/vList2"/>
    <dgm:cxn modelId="{D4488066-C626-4FF6-A959-B5776296D0B9}" srcId="{71F1036C-7E9F-4A16-AD07-18E527F6A34D}" destId="{2937E1BE-13EE-47DF-855E-D19E23443ED1}" srcOrd="0" destOrd="0" parTransId="{1379CF5E-01EC-4340-9748-43395F6802A6}" sibTransId="{15272188-0768-430B-A563-AAC34A4078E3}"/>
    <dgm:cxn modelId="{4227F2B5-A58F-42B5-806E-2CA623F9D18F}" srcId="{71F1036C-7E9F-4A16-AD07-18E527F6A34D}" destId="{6C1B06D8-8900-4B46-9490-090A2B66D179}" srcOrd="1" destOrd="0" parTransId="{6FAB67DA-019F-4289-8ABF-8D871DE198CF}" sibTransId="{0CC231B8-1EEB-4C1C-80A6-E0BEA6339CAC}"/>
    <dgm:cxn modelId="{FA8F5053-CAF6-4ECF-8B7B-A55239955EF8}" type="presOf" srcId="{6C1B06D8-8900-4B46-9490-090A2B66D179}" destId="{725C971D-4CB8-4ED0-8D9C-578A31571296}" srcOrd="0" destOrd="0" presId="urn:microsoft.com/office/officeart/2005/8/layout/vList2"/>
    <dgm:cxn modelId="{E219BFC6-FB3D-4F65-96AE-844BE01B2942}" srcId="{71F1036C-7E9F-4A16-AD07-18E527F6A34D}" destId="{7AAC724B-574C-4DE0-831C-45D88354519E}" srcOrd="2" destOrd="0" parTransId="{2342756F-3ECE-4A74-8144-39F1B3396600}" sibTransId="{19B662E1-F044-406A-A0E5-55F53E7645C9}"/>
    <dgm:cxn modelId="{D5EEDB00-1F97-4222-93FE-85D98EB3D63C}" type="presOf" srcId="{7AAC724B-574C-4DE0-831C-45D88354519E}" destId="{C6034F80-4782-4142-9F71-2B27781F8622}" srcOrd="0" destOrd="0" presId="urn:microsoft.com/office/officeart/2005/8/layout/vList2"/>
    <dgm:cxn modelId="{196F4534-7D4E-4A95-8022-F213229E9F9A}" type="presParOf" srcId="{49568BA3-8323-44BA-A8F8-2B04AC767B28}" destId="{99764A9B-E2D4-4FB7-84BF-1129E61613DA}" srcOrd="0" destOrd="0" presId="urn:microsoft.com/office/officeart/2005/8/layout/vList2"/>
    <dgm:cxn modelId="{8BA3CFB7-B2B5-4C73-9909-9E3356449414}" type="presParOf" srcId="{49568BA3-8323-44BA-A8F8-2B04AC767B28}" destId="{C05110D6-1E71-4825-9CC0-20F33D7A3C21}" srcOrd="1" destOrd="0" presId="urn:microsoft.com/office/officeart/2005/8/layout/vList2"/>
    <dgm:cxn modelId="{C503E8BD-18D7-4203-BC64-B05558978A9B}" type="presParOf" srcId="{49568BA3-8323-44BA-A8F8-2B04AC767B28}" destId="{725C971D-4CB8-4ED0-8D9C-578A31571296}" srcOrd="2" destOrd="0" presId="urn:microsoft.com/office/officeart/2005/8/layout/vList2"/>
    <dgm:cxn modelId="{758D936F-BDF1-46C4-A887-4B588B08C30A}" type="presParOf" srcId="{49568BA3-8323-44BA-A8F8-2B04AC767B28}" destId="{2EB73C0E-7E4F-4785-8057-3BC68CD3D7EA}" srcOrd="3" destOrd="0" presId="urn:microsoft.com/office/officeart/2005/8/layout/vList2"/>
    <dgm:cxn modelId="{DA8A3D61-6417-4098-86F9-ED394AB51EBF}" type="presParOf" srcId="{49568BA3-8323-44BA-A8F8-2B04AC767B28}" destId="{C6034F80-4782-4142-9F71-2B27781F8622}" srcOrd="4" destOrd="0" presId="urn:microsoft.com/office/officeart/2005/8/layout/vList2"/>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F1036C-7E9F-4A16-AD07-18E527F6A34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2937E1BE-13EE-47DF-855E-D19E23443ED1}">
      <dgm:prSet phldrT="[Text]" custT="1">
        <dgm:style>
          <a:lnRef idx="0">
            <a:schemeClr val="accent3"/>
          </a:lnRef>
          <a:fillRef idx="3">
            <a:schemeClr val="accent3"/>
          </a:fillRef>
          <a:effectRef idx="3">
            <a:schemeClr val="accent3"/>
          </a:effectRef>
          <a:fontRef idx="minor">
            <a:schemeClr val="lt1"/>
          </a:fontRef>
        </dgm:style>
      </dgm:prSet>
      <dgm:spPr/>
      <dgm:t>
        <a:bodyPr/>
        <a:lstStyle/>
        <a:p>
          <a:pPr algn="l"/>
          <a:r>
            <a:rPr lang="tr-TR" sz="2000" b="1" dirty="0" smtClean="0"/>
            <a:t>1. </a:t>
          </a:r>
          <a:r>
            <a:rPr lang="tr-TR" sz="2000" b="1" dirty="0" smtClean="0">
              <a:latin typeface="+mn-lt"/>
            </a:rPr>
            <a:t>e-Fatura Portalı</a:t>
          </a:r>
          <a:endParaRPr lang="tr-TR" sz="2000" b="1" dirty="0"/>
        </a:p>
      </dgm:t>
    </dgm:pt>
    <dgm:pt modelId="{1379CF5E-01EC-4340-9748-43395F6802A6}" type="parTrans" cxnId="{D4488066-C626-4FF6-A959-B5776296D0B9}">
      <dgm:prSet/>
      <dgm:spPr/>
      <dgm:t>
        <a:bodyPr/>
        <a:lstStyle/>
        <a:p>
          <a:endParaRPr lang="tr-TR"/>
        </a:p>
      </dgm:t>
    </dgm:pt>
    <dgm:pt modelId="{15272188-0768-430B-A563-AAC34A4078E3}" type="sibTrans" cxnId="{D4488066-C626-4FF6-A959-B5776296D0B9}">
      <dgm:prSet/>
      <dgm:spPr/>
      <dgm:t>
        <a:bodyPr/>
        <a:lstStyle/>
        <a:p>
          <a:endParaRPr lang="tr-TR"/>
        </a:p>
      </dgm:t>
    </dgm:pt>
    <dgm:pt modelId="{49568BA3-8323-44BA-A8F8-2B04AC767B28}" type="pres">
      <dgm:prSet presAssocID="{71F1036C-7E9F-4A16-AD07-18E527F6A34D}" presName="linear" presStyleCnt="0">
        <dgm:presLayoutVars>
          <dgm:animLvl val="lvl"/>
          <dgm:resizeHandles val="exact"/>
        </dgm:presLayoutVars>
      </dgm:prSet>
      <dgm:spPr/>
      <dgm:t>
        <a:bodyPr/>
        <a:lstStyle/>
        <a:p>
          <a:endParaRPr lang="tr-TR"/>
        </a:p>
      </dgm:t>
    </dgm:pt>
    <dgm:pt modelId="{99764A9B-E2D4-4FB7-84BF-1129E61613DA}" type="pres">
      <dgm:prSet presAssocID="{2937E1BE-13EE-47DF-855E-D19E23443ED1}" presName="parentText" presStyleLbl="node1" presStyleIdx="0" presStyleCnt="1" custScaleX="42609" custLinFactNeighborX="1982" custLinFactNeighborY="301">
        <dgm:presLayoutVars>
          <dgm:chMax val="0"/>
          <dgm:bulletEnabled val="1"/>
        </dgm:presLayoutVars>
      </dgm:prSet>
      <dgm:spPr/>
      <dgm:t>
        <a:bodyPr/>
        <a:lstStyle/>
        <a:p>
          <a:endParaRPr lang="tr-TR"/>
        </a:p>
      </dgm:t>
    </dgm:pt>
  </dgm:ptLst>
  <dgm:cxnLst>
    <dgm:cxn modelId="{58A333ED-1C9A-4644-B568-67D7539A5286}" type="presOf" srcId="{71F1036C-7E9F-4A16-AD07-18E527F6A34D}" destId="{49568BA3-8323-44BA-A8F8-2B04AC767B28}" srcOrd="0" destOrd="0" presId="urn:microsoft.com/office/officeart/2005/8/layout/vList2"/>
    <dgm:cxn modelId="{D4488066-C626-4FF6-A959-B5776296D0B9}" srcId="{71F1036C-7E9F-4A16-AD07-18E527F6A34D}" destId="{2937E1BE-13EE-47DF-855E-D19E23443ED1}" srcOrd="0" destOrd="0" parTransId="{1379CF5E-01EC-4340-9748-43395F6802A6}" sibTransId="{15272188-0768-430B-A563-AAC34A4078E3}"/>
    <dgm:cxn modelId="{ABD8CAC5-8B18-4786-BC5A-A889CCD18658}" type="presOf" srcId="{2937E1BE-13EE-47DF-855E-D19E23443ED1}" destId="{99764A9B-E2D4-4FB7-84BF-1129E61613DA}" srcOrd="0" destOrd="0" presId="urn:microsoft.com/office/officeart/2005/8/layout/vList2"/>
    <dgm:cxn modelId="{64E33277-8B33-4D52-8E41-C1AEF2110553}" type="presParOf" srcId="{49568BA3-8323-44BA-A8F8-2B04AC767B28}" destId="{99764A9B-E2D4-4FB7-84BF-1129E61613DA}" srcOrd="0" destOrd="0" presId="urn:microsoft.com/office/officeart/2005/8/layout/vList2"/>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F1036C-7E9F-4A16-AD07-18E527F6A34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6C1B06D8-8900-4B46-9490-090A2B66D179}">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tr-TR" sz="2000" b="1" dirty="0" smtClean="0"/>
            <a:t>2. </a:t>
          </a:r>
          <a:r>
            <a:rPr lang="tr-TR" sz="2000" b="1" dirty="0" smtClean="0">
              <a:latin typeface="+mn-lt"/>
            </a:rPr>
            <a:t>Entegrasyon</a:t>
          </a:r>
          <a:endParaRPr lang="tr-TR" sz="2000" b="1" dirty="0"/>
        </a:p>
      </dgm:t>
    </dgm:pt>
    <dgm:pt modelId="{6FAB67DA-019F-4289-8ABF-8D871DE198CF}" type="parTrans" cxnId="{4227F2B5-A58F-42B5-806E-2CA623F9D18F}">
      <dgm:prSet/>
      <dgm:spPr/>
      <dgm:t>
        <a:bodyPr/>
        <a:lstStyle/>
        <a:p>
          <a:endParaRPr lang="tr-TR"/>
        </a:p>
      </dgm:t>
    </dgm:pt>
    <dgm:pt modelId="{0CC231B8-1EEB-4C1C-80A6-E0BEA6339CAC}" type="sibTrans" cxnId="{4227F2B5-A58F-42B5-806E-2CA623F9D18F}">
      <dgm:prSet/>
      <dgm:spPr/>
      <dgm:t>
        <a:bodyPr/>
        <a:lstStyle/>
        <a:p>
          <a:endParaRPr lang="tr-TR"/>
        </a:p>
      </dgm:t>
    </dgm:pt>
    <dgm:pt modelId="{49568BA3-8323-44BA-A8F8-2B04AC767B28}" type="pres">
      <dgm:prSet presAssocID="{71F1036C-7E9F-4A16-AD07-18E527F6A34D}" presName="linear" presStyleCnt="0">
        <dgm:presLayoutVars>
          <dgm:animLvl val="lvl"/>
          <dgm:resizeHandles val="exact"/>
        </dgm:presLayoutVars>
      </dgm:prSet>
      <dgm:spPr/>
      <dgm:t>
        <a:bodyPr/>
        <a:lstStyle/>
        <a:p>
          <a:endParaRPr lang="tr-TR"/>
        </a:p>
      </dgm:t>
    </dgm:pt>
    <dgm:pt modelId="{725C971D-4CB8-4ED0-8D9C-578A31571296}" type="pres">
      <dgm:prSet presAssocID="{6C1B06D8-8900-4B46-9490-090A2B66D179}" presName="parentText" presStyleLbl="node1" presStyleIdx="0" presStyleCnt="1" custScaleX="42608" custLinFactY="-24201" custLinFactNeighborX="703" custLinFactNeighborY="-100000">
        <dgm:presLayoutVars>
          <dgm:chMax val="0"/>
          <dgm:bulletEnabled val="1"/>
        </dgm:presLayoutVars>
      </dgm:prSet>
      <dgm:spPr/>
      <dgm:t>
        <a:bodyPr/>
        <a:lstStyle/>
        <a:p>
          <a:endParaRPr lang="tr-TR"/>
        </a:p>
      </dgm:t>
    </dgm:pt>
  </dgm:ptLst>
  <dgm:cxnLst>
    <dgm:cxn modelId="{1AF644FE-C471-4D0E-9E1C-3959F4B78C72}" type="presOf" srcId="{6C1B06D8-8900-4B46-9490-090A2B66D179}" destId="{725C971D-4CB8-4ED0-8D9C-578A31571296}" srcOrd="0" destOrd="0" presId="urn:microsoft.com/office/officeart/2005/8/layout/vList2"/>
    <dgm:cxn modelId="{355C22F0-6275-4722-82BF-A7569A6E2190}" type="presOf" srcId="{71F1036C-7E9F-4A16-AD07-18E527F6A34D}" destId="{49568BA3-8323-44BA-A8F8-2B04AC767B28}" srcOrd="0" destOrd="0" presId="urn:microsoft.com/office/officeart/2005/8/layout/vList2"/>
    <dgm:cxn modelId="{4227F2B5-A58F-42B5-806E-2CA623F9D18F}" srcId="{71F1036C-7E9F-4A16-AD07-18E527F6A34D}" destId="{6C1B06D8-8900-4B46-9490-090A2B66D179}" srcOrd="0" destOrd="0" parTransId="{6FAB67DA-019F-4289-8ABF-8D871DE198CF}" sibTransId="{0CC231B8-1EEB-4C1C-80A6-E0BEA6339CAC}"/>
    <dgm:cxn modelId="{C82B4E82-744B-4386-B47C-AA1709412A19}" type="presParOf" srcId="{49568BA3-8323-44BA-A8F8-2B04AC767B28}" destId="{725C971D-4CB8-4ED0-8D9C-578A31571296}" srcOrd="0" destOrd="0" presId="urn:microsoft.com/office/officeart/2005/8/layout/vList2"/>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F1036C-7E9F-4A16-AD07-18E527F6A34D}"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tr-TR"/>
        </a:p>
      </dgm:t>
    </dgm:pt>
    <dgm:pt modelId="{7AAC724B-574C-4DE0-831C-45D88354519E}">
      <dgm:prSet phldrT="[Text]" custT="1">
        <dgm:style>
          <a:lnRef idx="0">
            <a:schemeClr val="accent3"/>
          </a:lnRef>
          <a:fillRef idx="3">
            <a:schemeClr val="accent3"/>
          </a:fillRef>
          <a:effectRef idx="3">
            <a:schemeClr val="accent3"/>
          </a:effectRef>
          <a:fontRef idx="minor">
            <a:schemeClr val="lt1"/>
          </a:fontRef>
        </dgm:style>
      </dgm:prSet>
      <dgm:spPr>
        <a:solidFill>
          <a:srgbClr val="92D050">
            <a:alpha val="70000"/>
          </a:srgbClr>
        </a:solidFill>
      </dgm:spPr>
      <dgm:t>
        <a:bodyPr/>
        <a:lstStyle/>
        <a:p>
          <a:r>
            <a:rPr lang="tr-TR" sz="2000" b="1" dirty="0" smtClean="0"/>
            <a:t>3. Özel Entegratörlük &amp; Saklama Hizmeti</a:t>
          </a:r>
          <a:endParaRPr lang="tr-TR" sz="2000" b="1" dirty="0"/>
        </a:p>
      </dgm:t>
    </dgm:pt>
    <dgm:pt modelId="{2342756F-3ECE-4A74-8144-39F1B3396600}" type="parTrans" cxnId="{E219BFC6-FB3D-4F65-96AE-844BE01B2942}">
      <dgm:prSet/>
      <dgm:spPr/>
      <dgm:t>
        <a:bodyPr/>
        <a:lstStyle/>
        <a:p>
          <a:endParaRPr lang="tr-TR"/>
        </a:p>
      </dgm:t>
    </dgm:pt>
    <dgm:pt modelId="{19B662E1-F044-406A-A0E5-55F53E7645C9}" type="sibTrans" cxnId="{E219BFC6-FB3D-4F65-96AE-844BE01B2942}">
      <dgm:prSet/>
      <dgm:spPr/>
      <dgm:t>
        <a:bodyPr/>
        <a:lstStyle/>
        <a:p>
          <a:endParaRPr lang="tr-TR"/>
        </a:p>
      </dgm:t>
    </dgm:pt>
    <dgm:pt modelId="{49568BA3-8323-44BA-A8F8-2B04AC767B28}" type="pres">
      <dgm:prSet presAssocID="{71F1036C-7E9F-4A16-AD07-18E527F6A34D}" presName="linear" presStyleCnt="0">
        <dgm:presLayoutVars>
          <dgm:animLvl val="lvl"/>
          <dgm:resizeHandles val="exact"/>
        </dgm:presLayoutVars>
      </dgm:prSet>
      <dgm:spPr/>
      <dgm:t>
        <a:bodyPr/>
        <a:lstStyle/>
        <a:p>
          <a:endParaRPr lang="tr-TR"/>
        </a:p>
      </dgm:t>
    </dgm:pt>
    <dgm:pt modelId="{C6034F80-4782-4142-9F71-2B27781F8622}" type="pres">
      <dgm:prSet presAssocID="{7AAC724B-574C-4DE0-831C-45D88354519E}" presName="parentText" presStyleLbl="node1" presStyleIdx="0" presStyleCnt="1" custScaleX="42608" custLinFactY="-27160" custLinFactNeighborX="-174" custLinFactNeighborY="-100000">
        <dgm:presLayoutVars>
          <dgm:chMax val="0"/>
          <dgm:bulletEnabled val="1"/>
        </dgm:presLayoutVars>
      </dgm:prSet>
      <dgm:spPr/>
      <dgm:t>
        <a:bodyPr/>
        <a:lstStyle/>
        <a:p>
          <a:endParaRPr lang="tr-TR"/>
        </a:p>
      </dgm:t>
    </dgm:pt>
  </dgm:ptLst>
  <dgm:cxnLst>
    <dgm:cxn modelId="{0A6B2474-214A-48D3-AD21-F7B33B6A8AF5}" type="presOf" srcId="{71F1036C-7E9F-4A16-AD07-18E527F6A34D}" destId="{49568BA3-8323-44BA-A8F8-2B04AC767B28}" srcOrd="0" destOrd="0" presId="urn:microsoft.com/office/officeart/2005/8/layout/vList2"/>
    <dgm:cxn modelId="{650F435A-9FC4-41DA-85F3-03A27A65A7CA}" type="presOf" srcId="{7AAC724B-574C-4DE0-831C-45D88354519E}" destId="{C6034F80-4782-4142-9F71-2B27781F8622}" srcOrd="0" destOrd="0" presId="urn:microsoft.com/office/officeart/2005/8/layout/vList2"/>
    <dgm:cxn modelId="{E219BFC6-FB3D-4F65-96AE-844BE01B2942}" srcId="{71F1036C-7E9F-4A16-AD07-18E527F6A34D}" destId="{7AAC724B-574C-4DE0-831C-45D88354519E}" srcOrd="0" destOrd="0" parTransId="{2342756F-3ECE-4A74-8144-39F1B3396600}" sibTransId="{19B662E1-F044-406A-A0E5-55F53E7645C9}"/>
    <dgm:cxn modelId="{E88EC981-9738-432B-8291-F2257C4B82E6}" type="presParOf" srcId="{49568BA3-8323-44BA-A8F8-2B04AC767B28}" destId="{C6034F80-4782-4142-9F71-2B27781F8622}" srcOrd="0" destOrd="0" presId="urn:microsoft.com/office/officeart/2005/8/layout/vList2"/>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D80DAA-0B5C-41B3-B775-99E0A701C7E4}" type="datetimeFigureOut">
              <a:rPr lang="tr-TR" smtClean="0"/>
              <a:pPr/>
              <a:t>30.07.2013</a:t>
            </a:fld>
            <a:endParaRPr lang="tr-T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76D603-B655-4E3B-9B9C-FBB5DBCCEFA7}" type="slidenum">
              <a:rPr lang="tr-TR" smtClean="0"/>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6F67CF-9B41-4B6D-B542-87CA95EBAC4F}" type="datetimeFigureOut">
              <a:rPr lang="tr-TR" smtClean="0"/>
              <a:pPr/>
              <a:t>30.07.2013</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415735-E374-4619-B2FB-D55DC3E7C436}"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9F415735-E374-4619-B2FB-D55DC3E7C436}"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9F415735-E374-4619-B2FB-D55DC3E7C436}" type="slidenum">
              <a:rPr lang="tr-TR" smtClean="0"/>
              <a:pPr/>
              <a:t>3</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9F415735-E374-4619-B2FB-D55DC3E7C436}" type="slidenum">
              <a:rPr lang="tr-TR" smtClean="0"/>
              <a:pPr/>
              <a:t>4</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9F415735-E374-4619-B2FB-D55DC3E7C436}" type="slidenum">
              <a:rPr lang="tr-TR" smtClean="0"/>
              <a:pPr/>
              <a:t>5</a:t>
            </a:fld>
            <a:endParaRPr lang="tr-T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9F415735-E374-4619-B2FB-D55DC3E7C436}" type="slidenum">
              <a:rPr lang="tr-TR" smtClean="0"/>
              <a:pPr/>
              <a:t>14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9" name="Picture 9" descr="LOGO_logo_beyaz.png"/>
          <p:cNvPicPr>
            <a:picLocks noChangeAspect="1"/>
          </p:cNvPicPr>
          <p:nvPr userDrawn="1"/>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4" name="Picture 2" descr="C:\Users\SerdarT\Desktop\efatura.png"/>
          <p:cNvPicPr>
            <a:picLocks noChangeAspect="1" noChangeArrowheads="1"/>
          </p:cNvPicPr>
          <p:nvPr userDrawn="1"/>
        </p:nvPicPr>
        <p:blipFill>
          <a:blip r:embed="rId3" cstate="print"/>
          <a:srcRect/>
          <a:stretch>
            <a:fillRect/>
          </a:stretch>
        </p:blipFill>
        <p:spPr bwMode="auto">
          <a:xfrm>
            <a:off x="7740352" y="0"/>
            <a:ext cx="1403648" cy="72602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p:cNvSpPr/>
          <p:nvPr userDrawn="1"/>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9" name="Picture 9" descr="LOGO_logo_beyaz.png"/>
          <p:cNvPicPr>
            <a:picLocks noChangeAspect="1"/>
          </p:cNvPicPr>
          <p:nvPr userDrawn="1"/>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026" name="Picture 2" descr="C:\Users\SerdarT\Desktop\efatura.png"/>
          <p:cNvPicPr>
            <a:picLocks noChangeAspect="1" noChangeArrowheads="1"/>
          </p:cNvPicPr>
          <p:nvPr userDrawn="1"/>
        </p:nvPicPr>
        <p:blipFill>
          <a:blip r:embed="rId3" cstate="print"/>
          <a:srcRect/>
          <a:stretch>
            <a:fillRect/>
          </a:stretch>
        </p:blipFill>
        <p:spPr bwMode="auto">
          <a:xfrm>
            <a:off x="7740352" y="0"/>
            <a:ext cx="1403648" cy="72602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4322D8-86AC-4801-A6B3-6092F5A84BBA}" type="datetimeFigureOut">
              <a:rPr lang="tr-TR" smtClean="0"/>
              <a:pPr/>
              <a:t>30.07.2013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A27EC39-A2C7-41C1-A37D-0132B00E4E0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804322D8-86AC-4801-A6B3-6092F5A84BBA}" type="datetimeFigureOut">
              <a:rPr lang="tr-TR" smtClean="0"/>
              <a:pPr/>
              <a:t>30.07.2013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A27EC39-A2C7-41C1-A37D-0132B00E4E0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804322D8-86AC-4801-A6B3-6092F5A84BBA}" type="datetimeFigureOut">
              <a:rPr lang="tr-TR" smtClean="0"/>
              <a:pPr/>
              <a:t>30.07.2013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A27EC39-A2C7-41C1-A37D-0132B00E4E0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804322D8-86AC-4801-A6B3-6092F5A84BBA}" type="datetimeFigureOut">
              <a:rPr lang="tr-TR" smtClean="0"/>
              <a:pPr/>
              <a:t>30.07.2013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A27EC39-A2C7-41C1-A37D-0132B00E4E0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4322D8-86AC-4801-A6B3-6092F5A84BBA}" type="datetimeFigureOut">
              <a:rPr lang="tr-TR" smtClean="0"/>
              <a:pPr/>
              <a:t>30.07.2013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A27EC39-A2C7-41C1-A37D-0132B00E4E0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4322D8-86AC-4801-A6B3-6092F5A84BBA}" type="datetimeFigureOut">
              <a:rPr lang="tr-TR" smtClean="0"/>
              <a:pPr/>
              <a:t>30.07.2013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7EC39-A2C7-41C1-A37D-0132B00E4E0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8" r:id="rId6"/>
    <p:sldLayoutId id="2147483662"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efatura.gov.tr/c/document_library/get_file?uuid=a4c4f9a5-2803-46c0-93b5-d62820936e29&amp;groupId=1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efatura.gov.tr/c/document_library/get_file?uuid=a4c4f9a5-2803-46c0-93b5-d62820936e29&amp;groupId=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efatura.gov.tr/web/guest/9"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efatura.gov.tr/c/document_library/get_file?uuid=a4c4f9a5-2803-46c0-93b5-d62820936e29&amp;groupId=1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efatura.gov.tr/web/guest/basvu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mm.kamusm.gov.tr/"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www.google.com.tr/imgres?imgurl=http://www.setcom.com.tr/menuis/13112012125945129253528.PNG&amp;imgrefurl=http://www.setcom.com.tr/menu_detay.asp?id=623&amp;h=1161&amp;w=2961&amp;sz=123&amp;tbnid=_jpcfCFs5TBnGM:&amp;tbnh=53&amp;tbnw=135&amp;prev=/search?q=j-guar&amp;tbm=isch&amp;tbo=u&amp;zoom=1&amp;q=j-guar&amp;usg=__o4NdXbZWSciZVY8Q06eeIhLX7eU=&amp;docid=jbzz1h72kbTwKM&amp;sa=X&amp;ei=TJjUUZyWEYrDtAaFp4DADQ&amp;ved=0CDMQ9QEwAg"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0.png"/><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gbpktest.efatura.gov.tr/efatura/Mali_muhur_deneme_sertifika.zip" TargetMode="External"/><Relationship Id="rId5" Type="http://schemas.openxmlformats.org/officeDocument/2006/relationships/hyperlink" Target="https://gbpktest.efatura.gov.tr/efatura/" TargetMode="External"/><Relationship Id="rId4" Type="http://schemas.openxmlformats.org/officeDocument/2006/relationships/hyperlink" Target="ftp://download.logo.com.tr/Windows/TOOLS/e-devlet-uygulamalari"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ftp://download.logo.com.tr/Windows/TOOLS/e-devlet-uygulamalari/E_FaturaServer/eFaturaServerSetup.rar"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xxxx/xxxx/default.aspx"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efatura.firma.com.tr/webservice/PostBoxInternal.svc" TargetMode="External"/><Relationship Id="rId2" Type="http://schemas.openxmlformats.org/officeDocument/2006/relationships/hyperlink" Target="https://efatura.firma.com.tr/webservice/PostBox.svc"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idx="4294967295"/>
          </p:nvPr>
        </p:nvSpPr>
        <p:spPr>
          <a:xfrm>
            <a:off x="251520" y="1844824"/>
            <a:ext cx="8640960" cy="2808312"/>
          </a:xfrm>
        </p:spPr>
        <p:txBody>
          <a:bodyPr>
            <a:normAutofit fontScale="90000"/>
          </a:bodyPr>
          <a:lstStyle/>
          <a:p>
            <a:r>
              <a:rPr lang="tr-TR" sz="3600" dirty="0" smtClean="0">
                <a:solidFill>
                  <a:srgbClr val="FF0000"/>
                </a:solidFill>
                <a:cs typeface="Arial" pitchFamily="34" charset="0"/>
              </a:rPr>
              <a:t/>
            </a:r>
            <a:br>
              <a:rPr lang="tr-TR" sz="3600" dirty="0" smtClean="0">
                <a:solidFill>
                  <a:srgbClr val="FF0000"/>
                </a:solidFill>
                <a:cs typeface="Arial" pitchFamily="34" charset="0"/>
              </a:rPr>
            </a:br>
            <a:r>
              <a:rPr lang="tr-TR" b="1" dirty="0" smtClean="0">
                <a:solidFill>
                  <a:schemeClr val="tx2"/>
                </a:solidFill>
                <a:cs typeface="Arial" pitchFamily="34" charset="0"/>
              </a:rPr>
              <a:t> LOGO’DA </a:t>
            </a:r>
            <a:br>
              <a:rPr lang="tr-TR" b="1" dirty="0" smtClean="0">
                <a:solidFill>
                  <a:schemeClr val="tx2"/>
                </a:solidFill>
                <a:cs typeface="Arial" pitchFamily="34" charset="0"/>
              </a:rPr>
            </a:br>
            <a:r>
              <a:rPr lang="tr-TR" b="1" dirty="0" smtClean="0">
                <a:solidFill>
                  <a:schemeClr val="tx2"/>
                </a:solidFill>
                <a:cs typeface="Arial" pitchFamily="34" charset="0"/>
              </a:rPr>
              <a:t>E-FATURA UYGULAMASI </a:t>
            </a:r>
            <a:br>
              <a:rPr lang="tr-TR" b="1" dirty="0" smtClean="0">
                <a:solidFill>
                  <a:schemeClr val="tx2"/>
                </a:solidFill>
                <a:cs typeface="Arial" pitchFamily="34" charset="0"/>
              </a:rPr>
            </a:br>
            <a:r>
              <a:rPr lang="tr-TR" b="1" dirty="0" smtClean="0">
                <a:solidFill>
                  <a:schemeClr val="tx2"/>
                </a:solidFill>
                <a:cs typeface="Arial" pitchFamily="34" charset="0"/>
              </a:rPr>
              <a:t/>
            </a:r>
            <a:br>
              <a:rPr lang="tr-TR" b="1" dirty="0" smtClean="0">
                <a:solidFill>
                  <a:schemeClr val="tx2"/>
                </a:solidFill>
                <a:cs typeface="Arial" pitchFamily="34" charset="0"/>
              </a:rPr>
            </a:br>
            <a:r>
              <a:rPr lang="tr-TR" dirty="0" smtClean="0">
                <a:solidFill>
                  <a:srgbClr val="FF0000"/>
                </a:solidFill>
                <a:cs typeface="Arial" pitchFamily="34" charset="0"/>
              </a:rPr>
              <a:t/>
            </a:r>
            <a:br>
              <a:rPr lang="tr-TR" dirty="0" smtClean="0">
                <a:solidFill>
                  <a:srgbClr val="FF0000"/>
                </a:solidFill>
                <a:cs typeface="Arial" pitchFamily="34" charset="0"/>
              </a:rPr>
            </a:br>
            <a:r>
              <a:rPr lang="tr-TR" dirty="0" smtClean="0">
                <a:solidFill>
                  <a:srgbClr val="FF0000"/>
                </a:solidFill>
                <a:cs typeface="Arial" pitchFamily="34" charset="0"/>
              </a:rPr>
              <a:t/>
            </a:r>
            <a:br>
              <a:rPr lang="tr-TR" dirty="0" smtClean="0">
                <a:solidFill>
                  <a:srgbClr val="FF0000"/>
                </a:solidFill>
                <a:cs typeface="Arial" pitchFamily="34" charset="0"/>
              </a:rPr>
            </a:br>
            <a:endParaRPr lang="tr-TR" dirty="0">
              <a:solidFill>
                <a:srgbClr val="FF0000"/>
              </a:solidFill>
              <a:cs typeface="Arial" pitchFamily="34" charset="0"/>
            </a:endParaRPr>
          </a:p>
        </p:txBody>
      </p:sp>
      <p:pic>
        <p:nvPicPr>
          <p:cNvPr id="66564" name="Picture 4" descr="http://www.ulasimonline.com/images/news/18285.jpg"/>
          <p:cNvPicPr>
            <a:picLocks noChangeAspect="1" noChangeArrowheads="1"/>
          </p:cNvPicPr>
          <p:nvPr/>
        </p:nvPicPr>
        <p:blipFill>
          <a:blip r:embed="rId3" cstate="print"/>
          <a:srcRect/>
          <a:stretch>
            <a:fillRect/>
          </a:stretch>
        </p:blipFill>
        <p:spPr bwMode="auto">
          <a:xfrm>
            <a:off x="6191250" y="3861048"/>
            <a:ext cx="2952750" cy="20955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4762872" cy="4525963"/>
          </a:xfrm>
        </p:spPr>
        <p:txBody>
          <a:bodyPr>
            <a:normAutofit/>
          </a:bodyPr>
          <a:lstStyle/>
          <a:p>
            <a:pPr marL="0" indent="0">
              <a:buClr>
                <a:srgbClr val="0070C0"/>
              </a:buClr>
              <a:buNone/>
            </a:pPr>
            <a:endParaRPr lang="tr-TR" sz="2000" dirty="0" smtClean="0">
              <a:solidFill>
                <a:schemeClr val="tx1">
                  <a:lumMod val="85000"/>
                  <a:lumOff val="15000"/>
                </a:schemeClr>
              </a:solidFill>
            </a:endParaRPr>
          </a:p>
          <a:p>
            <a:pPr marL="0" indent="0">
              <a:buClr>
                <a:srgbClr val="0070C0"/>
              </a:buClr>
              <a:buNone/>
            </a:pPr>
            <a:r>
              <a:rPr lang="tr-TR" sz="2000" dirty="0" smtClean="0">
                <a:solidFill>
                  <a:schemeClr val="tx1">
                    <a:lumMod val="85000"/>
                    <a:lumOff val="15000"/>
                  </a:schemeClr>
                </a:solidFill>
              </a:rPr>
              <a:t>Değerli kağıda basılı olan fatura ile aynı bilgileri içeren, belli bir formatta standart hale getirilmiş, değiştirilemez bir şekilde mühürlenmiş, </a:t>
            </a:r>
            <a:r>
              <a:rPr lang="tr-TR" sz="2000" dirty="0" smtClean="0"/>
              <a:t>tarafları arasında dolaşımını güvenli ve sağlıklı bir biçimde sağlamak amacı  ile GIB tarafından oluşturulan elektronik belgelerin genel adıdır.</a:t>
            </a:r>
            <a:r>
              <a:rPr lang="tr-TR" sz="2000" dirty="0" smtClean="0">
                <a:solidFill>
                  <a:schemeClr val="tx1">
                    <a:lumMod val="85000"/>
                    <a:lumOff val="15000"/>
                  </a:schemeClr>
                </a:solidFill>
              </a:rPr>
              <a:t> </a:t>
            </a:r>
          </a:p>
          <a:p>
            <a:pPr marL="0" indent="0">
              <a:buClr>
                <a:srgbClr val="0070C0"/>
              </a:buClr>
              <a:buNone/>
            </a:pPr>
            <a:endParaRPr lang="tr-TR" sz="2000" b="1" dirty="0" smtClean="0">
              <a:solidFill>
                <a:schemeClr val="tx1">
                  <a:lumMod val="85000"/>
                  <a:lumOff val="15000"/>
                </a:schemeClr>
              </a:solidFill>
            </a:endParaRPr>
          </a:p>
          <a:p>
            <a:pPr marL="0" indent="0">
              <a:buClr>
                <a:srgbClr val="0070C0"/>
              </a:buClr>
              <a:buNone/>
            </a:pPr>
            <a:endParaRPr lang="tr-TR" sz="2000" b="1" dirty="0" smtClean="0">
              <a:solidFill>
                <a:schemeClr val="tx1">
                  <a:lumMod val="85000"/>
                  <a:lumOff val="15000"/>
                </a:schemeClr>
              </a:solidFill>
            </a:endParaRPr>
          </a:p>
          <a:p>
            <a:pPr marL="0" indent="0">
              <a:buClr>
                <a:srgbClr val="0070C0"/>
              </a:buClr>
              <a:buNone/>
            </a:pPr>
            <a:endParaRPr lang="tr-TR" sz="2000" b="1" dirty="0" smtClean="0">
              <a:solidFill>
                <a:schemeClr val="tx1">
                  <a:lumMod val="85000"/>
                  <a:lumOff val="15000"/>
                </a:schemeClr>
              </a:solidFill>
            </a:endParaRPr>
          </a:p>
          <a:p>
            <a:pPr marL="0" indent="0">
              <a:buClr>
                <a:srgbClr val="0070C0"/>
              </a:buClr>
            </a:pPr>
            <a:r>
              <a:rPr lang="tr-TR" sz="1700" dirty="0" smtClean="0">
                <a:solidFill>
                  <a:srgbClr val="FF0000"/>
                </a:solidFill>
              </a:rPr>
              <a:t>  Elektronik Faturalar Gelir İdaresi Başkanlığı aracılığı ile satıcı kurumdan alıcı kuruma iletilir. </a:t>
            </a:r>
          </a:p>
          <a:p>
            <a:pPr>
              <a:buNone/>
            </a:pPr>
            <a:endParaRPr lang="tr-TR" sz="2000" dirty="0">
              <a:solidFill>
                <a:schemeClr val="tx1">
                  <a:lumMod val="85000"/>
                  <a:lumOff val="15000"/>
                </a:schemeClr>
              </a:solidFill>
            </a:endParaRPr>
          </a:p>
        </p:txBody>
      </p:sp>
      <p:sp>
        <p:nvSpPr>
          <p:cNvPr id="11" name="TextBox 10"/>
          <p:cNvSpPr txBox="1"/>
          <p:nvPr/>
        </p:nvSpPr>
        <p:spPr>
          <a:xfrm>
            <a:off x="6516216" y="3068960"/>
            <a:ext cx="1656184" cy="646331"/>
          </a:xfrm>
          <a:prstGeom prst="rect">
            <a:avLst/>
          </a:prstGeom>
          <a:noFill/>
        </p:spPr>
        <p:txBody>
          <a:bodyPr wrap="square" rtlCol="0">
            <a:spAutoFit/>
          </a:bodyPr>
          <a:lstStyle/>
          <a:p>
            <a:pPr algn="ctr"/>
            <a:r>
              <a:rPr lang="tr-TR" dirty="0" smtClean="0">
                <a:solidFill>
                  <a:schemeClr val="bg2"/>
                </a:solidFill>
              </a:rPr>
              <a:t>Görsel</a:t>
            </a:r>
          </a:p>
          <a:p>
            <a:pPr algn="ctr"/>
            <a:r>
              <a:rPr lang="tr-TR" dirty="0" smtClean="0">
                <a:solidFill>
                  <a:schemeClr val="bg2"/>
                </a:solidFill>
              </a:rPr>
              <a:t>Kullanım Alanı</a:t>
            </a:r>
            <a:endParaRPr lang="tr-TR" dirty="0">
              <a:solidFill>
                <a:schemeClr val="bg2"/>
              </a:solidFill>
            </a:endParaRPr>
          </a:p>
        </p:txBody>
      </p:sp>
      <p:pic>
        <p:nvPicPr>
          <p:cNvPr id="2050" name="Picture 2" descr="C:\Users\SerdarT\Desktop\E-Defter\e-fatura.jpg"/>
          <p:cNvPicPr>
            <a:picLocks noChangeAspect="1" noChangeArrowheads="1"/>
          </p:cNvPicPr>
          <p:nvPr/>
        </p:nvPicPr>
        <p:blipFill>
          <a:blip r:embed="rId2" cstate="print"/>
          <a:srcRect/>
          <a:stretch>
            <a:fillRect/>
          </a:stretch>
        </p:blipFill>
        <p:spPr bwMode="auto">
          <a:xfrm>
            <a:off x="5292080" y="1772816"/>
            <a:ext cx="3600400" cy="2952328"/>
          </a:xfrm>
          <a:prstGeom prst="rect">
            <a:avLst/>
          </a:prstGeom>
          <a:noFill/>
        </p:spPr>
      </p:pic>
      <p:sp>
        <p:nvSpPr>
          <p:cNvPr id="10"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2" name="Rectangle 11"/>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Nedir?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19256" cy="4525963"/>
          </a:xfrm>
        </p:spPr>
        <p:txBody>
          <a:bodyPr>
            <a:normAutofit/>
          </a:bodyPr>
          <a:lstStyle/>
          <a:p>
            <a:pPr>
              <a:buClr>
                <a:schemeClr val="tx2"/>
              </a:buClr>
            </a:pPr>
            <a:endParaRPr lang="tr-TR" sz="2000" dirty="0" smtClean="0"/>
          </a:p>
          <a:p>
            <a:pPr>
              <a:buClr>
                <a:schemeClr val="tx2"/>
              </a:buClr>
            </a:pPr>
            <a:r>
              <a:rPr lang="tr-TR" sz="2000" dirty="0" smtClean="0">
                <a:solidFill>
                  <a:schemeClr val="tx1">
                    <a:lumMod val="85000"/>
                    <a:lumOff val="15000"/>
                  </a:schemeClr>
                </a:solidFill>
              </a:rPr>
              <a:t>Avrupada e-Fatura kullanım oranı %12 düzeyindedir.</a:t>
            </a:r>
          </a:p>
          <a:p>
            <a:pPr>
              <a:buClr>
                <a:schemeClr val="tx2"/>
              </a:buClr>
            </a:pPr>
            <a:r>
              <a:rPr lang="tr-TR" sz="2000" dirty="0" smtClean="0">
                <a:solidFill>
                  <a:schemeClr val="tx1">
                    <a:lumMod val="85000"/>
                    <a:lumOff val="15000"/>
                  </a:schemeClr>
                </a:solidFill>
              </a:rPr>
              <a:t>Avrupada yılda 23 Milyar e-Fatura düzenlenmektedir.</a:t>
            </a:r>
          </a:p>
          <a:p>
            <a:pPr>
              <a:buClr>
                <a:schemeClr val="tx2"/>
              </a:buClr>
            </a:pPr>
            <a:r>
              <a:rPr lang="tr-TR" sz="2000" dirty="0" smtClean="0">
                <a:solidFill>
                  <a:schemeClr val="tx1">
                    <a:lumMod val="85000"/>
                    <a:lumOff val="15000"/>
                  </a:schemeClr>
                </a:solidFill>
              </a:rPr>
              <a:t>Şirketlerin %41’i e-Fatura kullanmaktadır.</a:t>
            </a:r>
          </a:p>
          <a:p>
            <a:pPr>
              <a:buClr>
                <a:schemeClr val="tx2"/>
              </a:buClr>
            </a:pPr>
            <a:r>
              <a:rPr lang="tr-TR" sz="2000" dirty="0" smtClean="0">
                <a:solidFill>
                  <a:schemeClr val="tx1">
                    <a:lumMod val="85000"/>
                    <a:lumOff val="15000"/>
                  </a:schemeClr>
                </a:solidFill>
              </a:rPr>
              <a:t>e-Fatura kullanan avrupa şirketlerinde;</a:t>
            </a:r>
          </a:p>
          <a:p>
            <a:pPr>
              <a:buNone/>
            </a:pPr>
            <a:r>
              <a:rPr lang="tr-TR" sz="2000" dirty="0" smtClean="0">
                <a:solidFill>
                  <a:schemeClr val="tx1">
                    <a:lumMod val="85000"/>
                    <a:lumOff val="15000"/>
                  </a:schemeClr>
                </a:solidFill>
              </a:rPr>
              <a:t>Etkinlik %79 artış gösterdi</a:t>
            </a:r>
          </a:p>
          <a:p>
            <a:pPr>
              <a:buNone/>
            </a:pPr>
            <a:r>
              <a:rPr lang="tr-TR" sz="2000" dirty="0" smtClean="0">
                <a:solidFill>
                  <a:schemeClr val="tx1">
                    <a:lumMod val="85000"/>
                    <a:lumOff val="15000"/>
                  </a:schemeClr>
                </a:solidFill>
              </a:rPr>
              <a:t>Maliyetler %74 oranında düşürüldü</a:t>
            </a:r>
          </a:p>
          <a:p>
            <a:pPr>
              <a:buNone/>
            </a:pPr>
            <a:r>
              <a:rPr lang="tr-TR" sz="2000" dirty="0" smtClean="0">
                <a:solidFill>
                  <a:schemeClr val="tx1">
                    <a:lumMod val="85000"/>
                    <a:lumOff val="15000"/>
                  </a:schemeClr>
                </a:solidFill>
              </a:rPr>
              <a:t>Müşteri ödemeleri %42 artış gösterdi</a:t>
            </a:r>
          </a:p>
          <a:p>
            <a:pPr>
              <a:buNone/>
            </a:pPr>
            <a:r>
              <a:rPr lang="tr-TR" sz="2000" dirty="0" smtClean="0">
                <a:solidFill>
                  <a:schemeClr val="tx1">
                    <a:lumMod val="85000"/>
                    <a:lumOff val="15000"/>
                  </a:schemeClr>
                </a:solidFill>
              </a:rPr>
              <a:t>Satıcı-Müşteri anlaşmazlığı %29 azaldı</a:t>
            </a:r>
          </a:p>
          <a:p>
            <a:pPr>
              <a:buFontTx/>
              <a:buChar char="-"/>
            </a:pPr>
            <a:endParaRPr lang="tr-TR" sz="2000" dirty="0" smtClean="0">
              <a:solidFill>
                <a:schemeClr val="tx1">
                  <a:lumMod val="85000"/>
                  <a:lumOff val="15000"/>
                </a:schemeClr>
              </a:solidFill>
            </a:endParaRPr>
          </a:p>
        </p:txBody>
      </p:sp>
      <p:sp>
        <p:nvSpPr>
          <p:cNvPr id="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7" name="Rectangle 6"/>
          <p:cNvSpPr/>
          <p:nvPr/>
        </p:nvSpPr>
        <p:spPr>
          <a:xfrm>
            <a:off x="251520" y="836712"/>
            <a:ext cx="6624736" cy="830997"/>
          </a:xfrm>
          <a:prstGeom prst="rect">
            <a:avLst/>
          </a:prstGeom>
        </p:spPr>
        <p:txBody>
          <a:bodyPr wrap="square">
            <a:spAutoFit/>
          </a:bodyPr>
          <a:lstStyle/>
          <a:p>
            <a:r>
              <a:rPr lang="tr-TR" sz="2400" b="1" dirty="0" smtClean="0">
                <a:solidFill>
                  <a:srgbClr val="0070C0"/>
                </a:solidFill>
              </a:rPr>
              <a:t>Dünyada e-Fatura?</a:t>
            </a:r>
          </a:p>
          <a:p>
            <a:pPr>
              <a:buNone/>
            </a:pPr>
            <a:endParaRPr lang="tr-TR" sz="2400" b="1" dirty="0" smtClean="0">
              <a:solidFill>
                <a:srgbClr val="0070C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ww.sapefatura.com/images/ileti12_n.jpg"/>
          <p:cNvPicPr>
            <a:picLocks noChangeAspect="1" noChangeArrowheads="1"/>
          </p:cNvPicPr>
          <p:nvPr/>
        </p:nvPicPr>
        <p:blipFill>
          <a:blip r:embed="rId3" cstate="print"/>
          <a:srcRect/>
          <a:stretch>
            <a:fillRect/>
          </a:stretch>
        </p:blipFill>
        <p:spPr bwMode="auto">
          <a:xfrm>
            <a:off x="611560" y="1196752"/>
            <a:ext cx="7992888" cy="2485023"/>
          </a:xfrm>
          <a:prstGeom prst="rect">
            <a:avLst/>
          </a:prstGeom>
          <a:noFill/>
        </p:spPr>
      </p:pic>
      <p:sp>
        <p:nvSpPr>
          <p:cNvPr id="9" name="Content Placeholder 2"/>
          <p:cNvSpPr>
            <a:spLocks noGrp="1"/>
          </p:cNvSpPr>
          <p:nvPr>
            <p:ph idx="4294967295"/>
          </p:nvPr>
        </p:nvSpPr>
        <p:spPr>
          <a:xfrm>
            <a:off x="323528" y="3212976"/>
            <a:ext cx="8640960" cy="2736304"/>
          </a:xfrm>
        </p:spPr>
        <p:txBody>
          <a:bodyPr>
            <a:normAutofit fontScale="47500" lnSpcReduction="20000"/>
          </a:bodyPr>
          <a:lstStyle/>
          <a:p>
            <a:pPr fontAlgn="t">
              <a:buClr>
                <a:schemeClr val="tx2"/>
              </a:buClr>
            </a:pPr>
            <a:endParaRPr lang="tr-TR" sz="2900" dirty="0" smtClean="0"/>
          </a:p>
          <a:p>
            <a:pPr fontAlgn="t">
              <a:buClr>
                <a:schemeClr val="tx2"/>
              </a:buClr>
            </a:pPr>
            <a:r>
              <a:rPr lang="tr-TR" sz="2900" dirty="0" smtClean="0"/>
              <a:t>e-Fatura elektronik ortamda kesildiği için kağıt fatura kesilmesine gerek kalmaz.</a:t>
            </a:r>
          </a:p>
          <a:p>
            <a:pPr fontAlgn="t">
              <a:buClr>
                <a:schemeClr val="tx2"/>
              </a:buClr>
            </a:pPr>
            <a:r>
              <a:rPr lang="tr-TR" sz="2900" dirty="0" smtClean="0"/>
              <a:t>Fatura basımı için gerekli olan baskı, toner/kartuş ve zaman tasarufu sağlar.</a:t>
            </a:r>
          </a:p>
          <a:p>
            <a:pPr algn="just">
              <a:buClr>
                <a:schemeClr val="tx2"/>
              </a:buClr>
            </a:pPr>
            <a:r>
              <a:rPr lang="tr-TR" sz="2900" dirty="0" smtClean="0"/>
              <a:t>Kağıt faturaların postalanması maliyetini ortadan kaldırır.</a:t>
            </a:r>
          </a:p>
          <a:p>
            <a:pPr algn="just">
              <a:buClr>
                <a:schemeClr val="tx2"/>
              </a:buClr>
            </a:pPr>
            <a:r>
              <a:rPr lang="tr-TR" sz="2900" dirty="0" smtClean="0"/>
              <a:t>Fatura kesme, gelen faturaları işleme, faturaları zarflama, postaya verme vb. işgücü maliyetlerini azaltır.</a:t>
            </a:r>
          </a:p>
          <a:p>
            <a:pPr fontAlgn="t">
              <a:buClr>
                <a:schemeClr val="tx2"/>
              </a:buClr>
            </a:pPr>
            <a:r>
              <a:rPr lang="tr-TR" sz="2900" dirty="0" smtClean="0"/>
              <a:t>Kağıt fatura nüshaların arşivlenmesi için yer ayrılmasına gerek yoktur.</a:t>
            </a:r>
          </a:p>
          <a:p>
            <a:pPr fontAlgn="t">
              <a:buClr>
                <a:schemeClr val="tx2"/>
              </a:buClr>
            </a:pPr>
            <a:r>
              <a:rPr lang="tr-TR" sz="2900" dirty="0" smtClean="0"/>
              <a:t>e-Fatura verileri sisteme kolaylıkla aktarılabilir.</a:t>
            </a:r>
          </a:p>
          <a:p>
            <a:pPr fontAlgn="t">
              <a:buClr>
                <a:schemeClr val="tx2"/>
              </a:buClr>
            </a:pPr>
            <a:r>
              <a:rPr lang="tr-TR" sz="2900" dirty="0" smtClean="0"/>
              <a:t>e-Fatura hazırlık, gönderim ya da alım süreci kurum gereksinimlerine göre özelleştirilebilir.</a:t>
            </a:r>
          </a:p>
          <a:p>
            <a:pPr fontAlgn="t">
              <a:buClr>
                <a:schemeClr val="tx2"/>
              </a:buClr>
            </a:pPr>
            <a:r>
              <a:rPr lang="tr-TR" sz="2900" dirty="0" smtClean="0"/>
              <a:t>Kağıt faturaların işlenmesi sırasında yaşanabilecek insan hatalarının önüne geçilmiş olunur.</a:t>
            </a:r>
          </a:p>
          <a:p>
            <a:pPr fontAlgn="t">
              <a:buClr>
                <a:schemeClr val="tx2"/>
              </a:buClr>
            </a:pPr>
            <a:r>
              <a:rPr lang="tr-TR" sz="2900" dirty="0" smtClean="0"/>
              <a:t>Kağıt tüketiminin azalması ile kurumsal çevre sorumluluğunun yerine getirilmesi</a:t>
            </a:r>
          </a:p>
          <a:p>
            <a:pPr fontAlgn="t">
              <a:buClr>
                <a:schemeClr val="tx2"/>
              </a:buClr>
            </a:pPr>
            <a:r>
              <a:rPr lang="tr-TR" sz="2900" dirty="0" smtClean="0"/>
              <a:t>Zamanlandırılmış görevler ile otomatik fatura veri alışverişi sağlanır.</a:t>
            </a:r>
          </a:p>
          <a:p>
            <a:pPr fontAlgn="t">
              <a:buNone/>
            </a:pPr>
            <a:endParaRPr lang="tr-TR" sz="2000" dirty="0" smtClean="0"/>
          </a:p>
          <a:p>
            <a:pPr>
              <a:buFontTx/>
              <a:buChar char="-"/>
            </a:pPr>
            <a:endParaRPr lang="tr-TR" sz="2000" dirty="0" smtClean="0">
              <a:solidFill>
                <a:schemeClr val="tx1">
                  <a:lumMod val="85000"/>
                  <a:lumOff val="15000"/>
                </a:schemeClr>
              </a:solidFill>
            </a:endParaRPr>
          </a:p>
        </p:txBody>
      </p:sp>
      <p:sp>
        <p:nvSpPr>
          <p:cNvPr id="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6" name="Rectangle 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Uygulamasının Avantajları Neler?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endParaRPr lang="tr-TR" sz="2000" dirty="0" smtClean="0"/>
          </a:p>
          <a:p>
            <a:pPr>
              <a:buClr>
                <a:schemeClr val="tx2"/>
              </a:buClr>
            </a:pPr>
            <a:r>
              <a:rPr lang="tr-TR" sz="2000" dirty="0" smtClean="0"/>
              <a:t>Başlangıç olarak yalnızca Anonim Şirket ve Limited Şirket olan mükellefler uygulama kapsamında e-fatura gönderip ve/veya alabilirler.</a:t>
            </a:r>
          </a:p>
          <a:p>
            <a:pPr>
              <a:buClr>
                <a:schemeClr val="tx2"/>
              </a:buClr>
            </a:pPr>
            <a:r>
              <a:rPr lang="tr-TR" sz="2000" dirty="0" smtClean="0"/>
              <a:t>Gerçek kişilerin ise e-fatura uygulaması bünyesinde e-fatura göndermeleri ve almaları mümkün değildir.</a:t>
            </a:r>
          </a:p>
          <a:p>
            <a:pPr>
              <a:buClr>
                <a:schemeClr val="tx2"/>
              </a:buClr>
            </a:pPr>
            <a:r>
              <a:rPr lang="tr-TR" sz="2000" dirty="0" smtClean="0"/>
              <a:t>Anonim ve limited şirket statüsünde bulunmayarak e-Fatura göndermek ve/veya almak isteyen kurum, kuruluş ve işletmelerin durumu ise yapacakları yazılı başvuru üzerine Başkanlık tarafından belirlenecektir.</a:t>
            </a:r>
          </a:p>
          <a:p>
            <a:pPr lvl="2">
              <a:buNone/>
            </a:pPr>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sp>
        <p:nvSpPr>
          <p:cNvPr id="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7" name="Rectangle 6"/>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Kimler e-fatura Kullanabilir?</a:t>
            </a:r>
            <a:endParaRPr lang="tr-TR" sz="2400" dirty="0" smtClean="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a:buNone/>
            </a:pPr>
            <a:r>
              <a:rPr lang="tr-TR" b="1" dirty="0" smtClean="0">
                <a:solidFill>
                  <a:srgbClr val="0070C0"/>
                </a:solidFill>
              </a:rPr>
              <a:t> </a:t>
            </a:r>
            <a:r>
              <a:rPr lang="tr-TR" sz="2000" dirty="0" smtClean="0">
                <a:solidFill>
                  <a:schemeClr val="tx1">
                    <a:lumMod val="85000"/>
                    <a:lumOff val="15000"/>
                  </a:schemeClr>
                </a:solidFill>
              </a:rPr>
              <a:t>Kurumunuz;</a:t>
            </a:r>
          </a:p>
          <a:p>
            <a:pPr>
              <a:buClr>
                <a:schemeClr val="tx2"/>
              </a:buClr>
            </a:pPr>
            <a:r>
              <a:rPr lang="tr-TR" sz="2000" i="1" dirty="0" smtClean="0">
                <a:solidFill>
                  <a:schemeClr val="tx1">
                    <a:lumMod val="85000"/>
                    <a:lumOff val="15000"/>
                  </a:schemeClr>
                </a:solidFill>
              </a:rPr>
              <a:t>421 Sıra No’lu VUK Genel Tebliği kapsamında e-fatura kullanmına mecbur mükellef listesinde yer alabilir,</a:t>
            </a:r>
          </a:p>
          <a:p>
            <a:pPr>
              <a:buClr>
                <a:schemeClr val="tx2"/>
              </a:buClr>
            </a:pPr>
            <a:r>
              <a:rPr lang="tr-TR" sz="2000" i="1" dirty="0" smtClean="0">
                <a:solidFill>
                  <a:schemeClr val="tx1">
                    <a:lumMod val="85000"/>
                    <a:lumOff val="15000"/>
                  </a:schemeClr>
                </a:solidFill>
              </a:rPr>
              <a:t>Kağıt fatura kullanımıyla oluşan operasyonel maliyetlerden tasarruf etmek isteyebilir,</a:t>
            </a:r>
          </a:p>
          <a:p>
            <a:pPr>
              <a:buClr>
                <a:schemeClr val="tx2"/>
              </a:buClr>
            </a:pPr>
            <a:r>
              <a:rPr lang="tr-TR" sz="2000" i="1" dirty="0" smtClean="0">
                <a:solidFill>
                  <a:schemeClr val="tx1">
                    <a:lumMod val="85000"/>
                    <a:lumOff val="15000"/>
                  </a:schemeClr>
                </a:solidFill>
              </a:rPr>
              <a:t>Ekosistemindeki diğer işletmelerle elektronik veri alışverişine ihtiyaç duyabilir.</a:t>
            </a:r>
            <a:endParaRPr lang="tr-TR" sz="2400" i="1" dirty="0" smtClean="0">
              <a:solidFill>
                <a:schemeClr val="tx1">
                  <a:lumMod val="85000"/>
                  <a:lumOff val="15000"/>
                </a:schemeClr>
              </a:solidFill>
              <a:hlinkClick r:id="rId2"/>
            </a:endParaRPr>
          </a:p>
          <a:p>
            <a:pPr lvl="2">
              <a:buNone/>
            </a:pPr>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sp>
        <p:nvSpPr>
          <p:cNvPr id="7"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Rectangle 8"/>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Kurumum e-fatura Kullanmalı Mı?</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435280" cy="4525963"/>
          </a:xfrm>
        </p:spPr>
        <p:txBody>
          <a:bodyPr>
            <a:normAutofit/>
          </a:bodyPr>
          <a:lstStyle/>
          <a:p>
            <a:pPr>
              <a:buNone/>
            </a:pPr>
            <a:endParaRPr lang="tr-TR" b="1" dirty="0" smtClean="0">
              <a:solidFill>
                <a:srgbClr val="0070C0"/>
              </a:solidFill>
            </a:endParaRPr>
          </a:p>
          <a:p>
            <a:pPr>
              <a:buClr>
                <a:schemeClr val="tx2"/>
              </a:buClr>
              <a:buNone/>
            </a:pPr>
            <a:r>
              <a:rPr lang="tr-TR" sz="2000" b="1" dirty="0" smtClean="0">
                <a:solidFill>
                  <a:schemeClr val="tx1">
                    <a:lumMod val="85000"/>
                    <a:lumOff val="15000"/>
                  </a:schemeClr>
                </a:solidFill>
              </a:rPr>
              <a:t>Madeni yağ lisansı sahipleri:</a:t>
            </a:r>
          </a:p>
          <a:p>
            <a:pPr>
              <a:buClr>
                <a:schemeClr val="tx2"/>
              </a:buClr>
            </a:pPr>
            <a:r>
              <a:rPr lang="tr-TR" sz="2000" i="1" dirty="0" smtClean="0">
                <a:solidFill>
                  <a:schemeClr val="tx1">
                    <a:lumMod val="85000"/>
                    <a:lumOff val="15000"/>
                  </a:schemeClr>
                </a:solidFill>
                <a:hlinkClick r:id="rId2"/>
              </a:rPr>
              <a:t>5015 Sayılı Petrol Piyasası Kanunu kapsamında madeni yağ lisansına sahip mükellefler</a:t>
            </a:r>
            <a:endParaRPr lang="tr-TR" sz="2000" i="1" dirty="0" smtClean="0">
              <a:solidFill>
                <a:schemeClr val="tx1">
                  <a:lumMod val="85000"/>
                  <a:lumOff val="15000"/>
                </a:schemeClr>
              </a:solidFill>
            </a:endParaRPr>
          </a:p>
          <a:p>
            <a:pPr>
              <a:buClr>
                <a:schemeClr val="tx2"/>
              </a:buClr>
              <a:buNone/>
            </a:pPr>
            <a:r>
              <a:rPr lang="tr-TR" sz="1600" dirty="0" smtClean="0">
                <a:solidFill>
                  <a:srgbClr val="FF0000"/>
                </a:solidFill>
              </a:rPr>
              <a:t>Söz konusu listelerde yer alan mükelleflerden 2011 yılında mal alan ve 31 Aralık 2011 tarihi itibarıyla Tebliğde belirtilen  25 milyon ve üstü brüt satış hasılatına sahip olan mükellefler</a:t>
            </a:r>
          </a:p>
          <a:p>
            <a:pPr>
              <a:buClr>
                <a:schemeClr val="tx2"/>
              </a:buClr>
              <a:buNone/>
            </a:pPr>
            <a:endParaRPr lang="tr-TR" sz="1600" i="1" dirty="0" smtClean="0">
              <a:solidFill>
                <a:srgbClr val="FF0000"/>
              </a:solidFill>
            </a:endParaRPr>
          </a:p>
          <a:p>
            <a:pPr marL="0" indent="0">
              <a:buClr>
                <a:schemeClr val="tx2"/>
              </a:buClr>
              <a:buNone/>
            </a:pPr>
            <a:r>
              <a:rPr lang="tr-TR" sz="2000" b="1" dirty="0" smtClean="0">
                <a:solidFill>
                  <a:schemeClr val="tx1">
                    <a:lumMod val="85000"/>
                    <a:lumOff val="15000"/>
                  </a:schemeClr>
                </a:solidFill>
              </a:rPr>
              <a:t>Tütün ve tütün ürünleri  ile kolalı gazoz ve alkollü içecek ürünlerini üreten ve ithal edenler:</a:t>
            </a:r>
          </a:p>
          <a:p>
            <a:pPr marL="342900" lvl="2" indent="-342900">
              <a:buClr>
                <a:schemeClr val="tx2"/>
              </a:buClr>
            </a:pPr>
            <a:r>
              <a:rPr lang="tr-TR" sz="2000" i="1" dirty="0" smtClean="0">
                <a:solidFill>
                  <a:schemeClr val="tx1">
                    <a:lumMod val="85000"/>
                    <a:lumOff val="15000"/>
                  </a:schemeClr>
                </a:solidFill>
                <a:hlinkClick r:id="rId2"/>
              </a:rPr>
              <a:t>4760 Sayılı Özel Tüketim Vergisi Kanununa ekli (III) sayılı listedeki malları imal, inşa veya ithal eden mükellefler.</a:t>
            </a:r>
          </a:p>
          <a:p>
            <a:pPr>
              <a:buClr>
                <a:schemeClr val="tx2"/>
              </a:buClr>
              <a:buNone/>
            </a:pPr>
            <a:r>
              <a:rPr lang="tr-TR" sz="1600" dirty="0" smtClean="0">
                <a:solidFill>
                  <a:srgbClr val="FF0000"/>
                </a:solidFill>
              </a:rPr>
              <a:t>Söz konusu listelerde yer alan mükelleflerden 2011 yılında mal alan ve 31 Aralık 2011 tarihi itibarıyla Tebliğde belirtilen  10 milyon ve üstü brüt satış hasılatına sahip olan mükellefler</a:t>
            </a:r>
          </a:p>
          <a:p>
            <a:pPr>
              <a:buClr>
                <a:srgbClr val="0070C0"/>
              </a:buClr>
              <a:buNone/>
            </a:pPr>
            <a:endParaRPr lang="tr-TR" sz="2000" i="1" dirty="0" smtClean="0">
              <a:solidFill>
                <a:schemeClr val="tx1">
                  <a:lumMod val="85000"/>
                  <a:lumOff val="15000"/>
                </a:schemeClr>
              </a:solidFill>
            </a:endParaRPr>
          </a:p>
        </p:txBody>
      </p:sp>
      <p:sp>
        <p:nvSpPr>
          <p:cNvPr id="7"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8" name="Rectangle 7"/>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Kimler Zorunluluk Kapsamında?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41176" y="1124744"/>
            <a:ext cx="5338936" cy="4525963"/>
          </a:xfrm>
        </p:spPr>
        <p:txBody>
          <a:bodyPr>
            <a:normAutofit fontScale="77500" lnSpcReduction="20000"/>
          </a:bodyPr>
          <a:lstStyle/>
          <a:p>
            <a:pPr>
              <a:buClr>
                <a:srgbClr val="0070C0"/>
              </a:buClr>
            </a:pPr>
            <a:endParaRPr lang="tr-TR" sz="2300" i="1" dirty="0" smtClean="0">
              <a:solidFill>
                <a:schemeClr val="tx1">
                  <a:lumMod val="85000"/>
                  <a:lumOff val="15000"/>
                </a:schemeClr>
              </a:solidFill>
            </a:endParaRPr>
          </a:p>
          <a:p>
            <a:pPr>
              <a:buClr>
                <a:srgbClr val="0070C0"/>
              </a:buClr>
            </a:pPr>
            <a:r>
              <a:rPr lang="tr-TR" sz="2300" i="1" dirty="0" smtClean="0">
                <a:solidFill>
                  <a:schemeClr val="tx1">
                    <a:lumMod val="85000"/>
                    <a:lumOff val="15000"/>
                  </a:schemeClr>
                </a:solidFill>
              </a:rPr>
              <a:t>GİB tarafında kurum adına bir Kullanıcı Hesabı </a:t>
            </a:r>
            <a:br>
              <a:rPr lang="tr-TR" sz="2300" i="1" dirty="0" smtClean="0">
                <a:solidFill>
                  <a:schemeClr val="tx1">
                    <a:lumMod val="85000"/>
                    <a:lumOff val="15000"/>
                  </a:schemeClr>
                </a:solidFill>
              </a:rPr>
            </a:br>
            <a:r>
              <a:rPr lang="tr-TR" sz="2300" i="1" dirty="0" smtClean="0">
                <a:solidFill>
                  <a:schemeClr val="tx1">
                    <a:lumMod val="85000"/>
                    <a:lumOff val="15000"/>
                  </a:schemeClr>
                </a:solidFill>
              </a:rPr>
              <a:t>oluşturulması gerekmektedir.</a:t>
            </a:r>
          </a:p>
          <a:p>
            <a:pPr>
              <a:buClr>
                <a:srgbClr val="0070C0"/>
              </a:buClr>
            </a:pPr>
            <a:r>
              <a:rPr lang="tr-TR" sz="2300" i="1" dirty="0" smtClean="0">
                <a:solidFill>
                  <a:schemeClr val="tx1">
                    <a:lumMod val="85000"/>
                    <a:lumOff val="15000"/>
                  </a:schemeClr>
                </a:solidFill>
              </a:rPr>
              <a:t>E-Fatura gönderecek ve alacak olan mükelleflerin </a:t>
            </a:r>
            <a:br>
              <a:rPr lang="tr-TR" sz="2300" i="1" dirty="0" smtClean="0">
                <a:solidFill>
                  <a:schemeClr val="tx1">
                    <a:lumMod val="85000"/>
                    <a:lumOff val="15000"/>
                  </a:schemeClr>
                </a:solidFill>
              </a:rPr>
            </a:br>
            <a:r>
              <a:rPr lang="tr-TR" sz="2300" i="1" dirty="0" smtClean="0">
                <a:solidFill>
                  <a:schemeClr val="tx1">
                    <a:lumMod val="85000"/>
                    <a:lumOff val="15000"/>
                  </a:schemeClr>
                </a:solidFill>
              </a:rPr>
              <a:t>karşılıklı olarak  e-fatura sistemde tanımlı olmaları gerekmektedir.</a:t>
            </a:r>
          </a:p>
          <a:p>
            <a:pPr>
              <a:buClr>
                <a:srgbClr val="0070C0"/>
              </a:buClr>
            </a:pPr>
            <a:r>
              <a:rPr lang="tr-TR" sz="2300" dirty="0" smtClean="0"/>
              <a:t>Uygulama için GİB’e yazılı başvuru yapılmalı ve </a:t>
            </a:r>
            <a:r>
              <a:rPr lang="tr-TR" sz="2300" b="1" dirty="0" smtClean="0"/>
              <a:t>Mali Mühür Sertifikası</a:t>
            </a:r>
            <a:r>
              <a:rPr lang="tr-TR" sz="2300" dirty="0" smtClean="0"/>
              <a:t> alınmalıdır.</a:t>
            </a: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endParaRPr lang="tr-TR" sz="2000" i="1" dirty="0" smtClean="0">
              <a:solidFill>
                <a:schemeClr val="tx1">
                  <a:lumMod val="85000"/>
                  <a:lumOff val="15000"/>
                </a:schemeClr>
              </a:solidFill>
            </a:endParaRPr>
          </a:p>
          <a:p>
            <a:pPr>
              <a:buClr>
                <a:srgbClr val="0070C0"/>
              </a:buClr>
            </a:pPr>
            <a:r>
              <a:rPr lang="tr-TR" sz="2000" i="1" dirty="0" smtClean="0">
                <a:solidFill>
                  <a:schemeClr val="tx1">
                    <a:lumMod val="85000"/>
                    <a:lumOff val="15000"/>
                  </a:schemeClr>
                </a:solidFill>
              </a:rPr>
              <a:t>Kayıtlı Kullanıcılar Listesi;</a:t>
            </a:r>
          </a:p>
          <a:p>
            <a:pPr>
              <a:buClr>
                <a:srgbClr val="0070C0"/>
              </a:buClr>
              <a:buNone/>
            </a:pPr>
            <a:r>
              <a:rPr lang="tr-TR" sz="2000" i="1" dirty="0" smtClean="0">
                <a:solidFill>
                  <a:schemeClr val="tx1">
                    <a:lumMod val="85000"/>
                    <a:lumOff val="15000"/>
                  </a:schemeClr>
                </a:solidFill>
              </a:rPr>
              <a:t> </a:t>
            </a:r>
            <a:r>
              <a:rPr lang="tr-TR" sz="2000" dirty="0" smtClean="0">
                <a:hlinkClick r:id="rId2"/>
              </a:rPr>
              <a:t>http://www.efatura.gov.tr/web/guest/9</a:t>
            </a:r>
            <a:endParaRPr lang="tr-TR" sz="2000" i="1" dirty="0" smtClean="0">
              <a:solidFill>
                <a:schemeClr val="tx1">
                  <a:lumMod val="85000"/>
                  <a:lumOff val="15000"/>
                </a:schemeClr>
              </a:solidFill>
            </a:endParaRPr>
          </a:p>
          <a:p>
            <a:pPr>
              <a:buClr>
                <a:srgbClr val="0070C0"/>
              </a:buClr>
            </a:pPr>
            <a:endParaRPr lang="tr-TR" sz="2000" i="1" dirty="0">
              <a:solidFill>
                <a:schemeClr val="tx1">
                  <a:lumMod val="85000"/>
                  <a:lumOff val="15000"/>
                </a:schemeClr>
              </a:solidFill>
            </a:endParaRPr>
          </a:p>
        </p:txBody>
      </p:sp>
      <p:sp>
        <p:nvSpPr>
          <p:cNvPr id="1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4" name="Rectangle 13"/>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Nasıl e-Fatura Kullanıcısı Olunur?</a:t>
            </a:r>
          </a:p>
        </p:txBody>
      </p:sp>
      <p:pic>
        <p:nvPicPr>
          <p:cNvPr id="3074" name="Picture 2"/>
          <p:cNvPicPr>
            <a:picLocks noChangeAspect="1" noChangeArrowheads="1"/>
          </p:cNvPicPr>
          <p:nvPr/>
        </p:nvPicPr>
        <p:blipFill>
          <a:blip r:embed="rId3" cstate="print"/>
          <a:srcRect/>
          <a:stretch>
            <a:fillRect/>
          </a:stretch>
        </p:blipFill>
        <p:spPr bwMode="auto">
          <a:xfrm>
            <a:off x="5508104" y="836712"/>
            <a:ext cx="3563888" cy="5184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7139136" cy="4525963"/>
          </a:xfrm>
        </p:spPr>
        <p:txBody>
          <a:bodyPr>
            <a:normAutofit fontScale="47500" lnSpcReduction="20000"/>
          </a:bodyPr>
          <a:lstStyle/>
          <a:p>
            <a:pPr marL="0" indent="0">
              <a:buNone/>
            </a:pPr>
            <a:endParaRPr lang="tr-TR" sz="3400" dirty="0" smtClean="0"/>
          </a:p>
          <a:p>
            <a:r>
              <a:rPr lang="tr-TR" sz="3400" dirty="0" smtClean="0"/>
              <a:t>e-Fatura mükelleflerinin  kendi aralarında e-Fatura düzenlemesi mecburidir.</a:t>
            </a:r>
          </a:p>
          <a:p>
            <a:r>
              <a:rPr lang="tr-TR" sz="3400" dirty="0" smtClean="0"/>
              <a:t>e-Fatura kapsamındaki mükellefler, elektronik fatura uygulamasına kayıtlı olan diğer mükelleflere kâğıt ortamında fatura düzenleyemeyecek. </a:t>
            </a:r>
          </a:p>
          <a:p>
            <a:r>
              <a:rPr lang="tr-TR" sz="3400" dirty="0" smtClean="0"/>
              <a:t>Kâğıt ortamında düzenlenen faturalar hiç düzenlenmemiş sayılacak. </a:t>
            </a:r>
          </a:p>
          <a:p>
            <a:r>
              <a:rPr lang="tr-TR" sz="3400" dirty="0" smtClean="0"/>
              <a:t>e-Fatura uygulamasına kayıtlı olan diğer mükellefler tarafından kendilerine gönderilen elektronik faturaları da almak zorunda olacaklar. </a:t>
            </a:r>
          </a:p>
          <a:p>
            <a:pPr>
              <a:buNone/>
            </a:pPr>
            <a:r>
              <a:rPr lang="tr-TR" sz="3400" dirty="0" smtClean="0"/>
              <a:t>	Aksi takdirde fatura almama ve vermeme ile ilgili cezalar ile cezalandırılacaklar.</a:t>
            </a:r>
          </a:p>
          <a:p>
            <a:r>
              <a:rPr lang="tr-TR" sz="3400" dirty="0" smtClean="0"/>
              <a:t>e-Fatura mükellefleri istenmeleri halinde faturaları elektronik ortamda ibraz edilecek. Bu faturalar da VUK açısından 5 yıl boyunca saklanmak zorunda. Mükellefler, belgeleri kendi imkânları ile muhafaza edebileceği gibi GİB’den lisans almış üçüncü kişilerde de muhafaza edebilecek.</a:t>
            </a:r>
          </a:p>
          <a:p>
            <a:r>
              <a:rPr lang="tr-TR" sz="3400" dirty="0" smtClean="0"/>
              <a:t>e-Defter kullanan firmalar e-Fatura kullanması mecburidir.</a:t>
            </a:r>
          </a:p>
          <a:p>
            <a:pPr marL="0" indent="0">
              <a:buNone/>
            </a:pPr>
            <a:endParaRPr lang="tr-TR" sz="2000" dirty="0" smtClean="0"/>
          </a:p>
          <a:p>
            <a:pPr marL="0" indent="0">
              <a:buNone/>
            </a:pPr>
            <a:endParaRPr lang="tr-TR" sz="2900" dirty="0" smtClean="0"/>
          </a:p>
          <a:p>
            <a:pPr>
              <a:buNone/>
            </a:pPr>
            <a:r>
              <a:rPr lang="tr-TR" sz="2900" b="1" dirty="0" smtClean="0">
                <a:solidFill>
                  <a:srgbClr val="0070C0"/>
                </a:solidFill>
              </a:rPr>
              <a:t>e-Fatura’ya Geçiş Ajandası</a:t>
            </a:r>
          </a:p>
          <a:p>
            <a:pPr>
              <a:buNone/>
            </a:pPr>
            <a:endParaRPr lang="tr-TR" sz="2900" b="1" dirty="0" smtClean="0">
              <a:solidFill>
                <a:schemeClr val="tx1">
                  <a:lumMod val="85000"/>
                  <a:lumOff val="15000"/>
                </a:schemeClr>
              </a:solidFill>
            </a:endParaRPr>
          </a:p>
          <a:p>
            <a:pPr>
              <a:buNone/>
            </a:pPr>
            <a:r>
              <a:rPr lang="tr-TR" sz="2900" b="1" dirty="0" smtClean="0">
                <a:solidFill>
                  <a:schemeClr val="tx1">
                    <a:lumMod val="85000"/>
                    <a:lumOff val="15000"/>
                  </a:schemeClr>
                </a:solidFill>
              </a:rPr>
              <a:t>1 Eylül 2013 : </a:t>
            </a:r>
            <a:r>
              <a:rPr lang="tr-TR" sz="2900" i="1" dirty="0" smtClean="0">
                <a:solidFill>
                  <a:schemeClr val="tx1">
                    <a:lumMod val="85000"/>
                    <a:lumOff val="15000"/>
                  </a:schemeClr>
                </a:solidFill>
              </a:rPr>
              <a:t>Uygulamaya başvuruların tamamlanması</a:t>
            </a:r>
          </a:p>
          <a:p>
            <a:pPr>
              <a:buNone/>
            </a:pPr>
            <a:r>
              <a:rPr lang="tr-TR" sz="2900" b="1" dirty="0" smtClean="0">
                <a:solidFill>
                  <a:schemeClr val="tx1">
                    <a:lumMod val="85000"/>
                    <a:lumOff val="15000"/>
                  </a:schemeClr>
                </a:solidFill>
              </a:rPr>
              <a:t>1 Ocak 2014 : </a:t>
            </a:r>
            <a:r>
              <a:rPr lang="tr-TR" sz="2900" i="1" dirty="0" smtClean="0">
                <a:solidFill>
                  <a:schemeClr val="tx1">
                    <a:lumMod val="85000"/>
                    <a:lumOff val="15000"/>
                  </a:schemeClr>
                </a:solidFill>
              </a:rPr>
              <a:t>Uygulamaya geçişin tamamlanması</a:t>
            </a:r>
          </a:p>
          <a:p>
            <a:pPr>
              <a:buNone/>
            </a:pPr>
            <a:r>
              <a:rPr lang="tr-TR" sz="2900" b="1" dirty="0" smtClean="0">
                <a:solidFill>
                  <a:schemeClr val="tx1">
                    <a:lumMod val="85000"/>
                    <a:lumOff val="15000"/>
                  </a:schemeClr>
                </a:solidFill>
              </a:rPr>
              <a:t>1 Eylül 2014 :  </a:t>
            </a:r>
            <a:r>
              <a:rPr lang="tr-TR" sz="2900" i="1" dirty="0" smtClean="0">
                <a:solidFill>
                  <a:schemeClr val="tx1">
                    <a:lumMod val="85000"/>
                    <a:lumOff val="15000"/>
                  </a:schemeClr>
                </a:solidFill>
              </a:rPr>
              <a:t>Elektronik defter uygulamasına geçişin tamamlanması</a:t>
            </a:r>
          </a:p>
          <a:p>
            <a:pPr>
              <a:buNone/>
            </a:pPr>
            <a:endParaRPr lang="tr-TR" sz="2000" i="1" dirty="0" smtClean="0">
              <a:solidFill>
                <a:schemeClr val="tx1">
                  <a:lumMod val="85000"/>
                  <a:lumOff val="15000"/>
                </a:schemeClr>
              </a:solidFill>
              <a:hlinkClick r:id="rId2"/>
            </a:endParaRPr>
          </a:p>
          <a:p>
            <a:pPr>
              <a:buClr>
                <a:srgbClr val="0070C0"/>
              </a:buClr>
            </a:pPr>
            <a:endParaRPr lang="tr-TR" sz="2000" i="1" dirty="0">
              <a:solidFill>
                <a:schemeClr val="tx1">
                  <a:lumMod val="85000"/>
                  <a:lumOff val="15000"/>
                </a:schemeClr>
              </a:solidFill>
            </a:endParaRPr>
          </a:p>
        </p:txBody>
      </p:sp>
      <p:sp>
        <p:nvSpPr>
          <p:cNvPr id="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7" name="Rectangle 6"/>
          <p:cNvSpPr/>
          <p:nvPr/>
        </p:nvSpPr>
        <p:spPr>
          <a:xfrm>
            <a:off x="251520" y="836712"/>
            <a:ext cx="6624736" cy="461665"/>
          </a:xfrm>
          <a:prstGeom prst="rect">
            <a:avLst/>
          </a:prstGeom>
        </p:spPr>
        <p:txBody>
          <a:bodyPr wrap="square">
            <a:spAutoFit/>
          </a:bodyPr>
          <a:lstStyle/>
          <a:p>
            <a:pPr>
              <a:buNone/>
            </a:pPr>
            <a:r>
              <a:rPr lang="tr-TR" sz="2400" dirty="0" smtClean="0">
                <a:solidFill>
                  <a:srgbClr val="0070C0"/>
                </a:solidFill>
              </a:rPr>
              <a:t>421 Sıra No’lu VUK Genel Tebliği’ne göre;</a:t>
            </a:r>
            <a:endParaRPr lang="tr-TR" sz="2400" b="1" dirty="0" smtClean="0">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08725"/>
            <a:ext cx="9144000" cy="54927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sp>
        <p:nvSpPr>
          <p:cNvPr id="16391"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pic>
        <p:nvPicPr>
          <p:cNvPr id="16392" name="Picture 9" descr="LOGO_logo_beyaz.png"/>
          <p:cNvPicPr>
            <a:picLocks noChangeAspect="1"/>
          </p:cNvPicPr>
          <p:nvPr/>
        </p:nvPicPr>
        <p:blipFill>
          <a:blip r:embed="rId2" cstate="print"/>
          <a:srcRect/>
          <a:stretch>
            <a:fillRect/>
          </a:stretch>
        </p:blipFill>
        <p:spPr bwMode="auto">
          <a:xfrm>
            <a:off x="0" y="6430963"/>
            <a:ext cx="1476375" cy="427037"/>
          </a:xfrm>
          <a:prstGeom prst="rect">
            <a:avLst/>
          </a:prstGeom>
          <a:noFill/>
          <a:ln w="9525">
            <a:noFill/>
            <a:miter lim="800000"/>
            <a:headEnd/>
            <a:tailEnd/>
          </a:ln>
        </p:spPr>
      </p:pic>
      <p:sp>
        <p:nvSpPr>
          <p:cNvPr id="10" name="TextBox 7"/>
          <p:cNvSpPr txBox="1">
            <a:spLocks noChangeArrowheads="1"/>
          </p:cNvSpPr>
          <p:nvPr/>
        </p:nvSpPr>
        <p:spPr bwMode="auto">
          <a:xfrm>
            <a:off x="323850" y="549275"/>
            <a:ext cx="4464050" cy="738188"/>
          </a:xfrm>
          <a:prstGeom prst="rect">
            <a:avLst/>
          </a:prstGeom>
          <a:noFill/>
          <a:ln w="9525">
            <a:noFill/>
            <a:miter lim="800000"/>
            <a:headEnd/>
            <a:tailEnd/>
          </a:ln>
        </p:spPr>
        <p:txBody>
          <a:bodyPr>
            <a:spAutoFit/>
          </a:bodyPr>
          <a:lstStyle/>
          <a:p>
            <a:r>
              <a:rPr lang="tr-TR" sz="2400" b="1" dirty="0">
                <a:solidFill>
                  <a:schemeClr val="bg1"/>
                </a:solidFill>
                <a:latin typeface="Calibri" pitchFamily="34" charset="0"/>
              </a:rPr>
              <a:t>e-Fatura</a:t>
            </a:r>
            <a:endParaRPr lang="tr-TR" sz="1800" dirty="0"/>
          </a:p>
          <a:p>
            <a:endParaRPr lang="tr-TR" sz="1800" dirty="0"/>
          </a:p>
        </p:txBody>
      </p:sp>
      <p:graphicFrame>
        <p:nvGraphicFramePr>
          <p:cNvPr id="9" name="Diagram 8"/>
          <p:cNvGraphicFramePr/>
          <p:nvPr/>
        </p:nvGraphicFramePr>
        <p:xfrm>
          <a:off x="285720" y="2000240"/>
          <a:ext cx="885828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 descr="C:\Users\SerdarT\Desktop\efatura.png"/>
          <p:cNvPicPr>
            <a:picLocks noChangeAspect="1" noChangeArrowheads="1"/>
          </p:cNvPicPr>
          <p:nvPr/>
        </p:nvPicPr>
        <p:blipFill>
          <a:blip r:embed="rId8" cstate="print"/>
          <a:srcRect/>
          <a:stretch>
            <a:fillRect/>
          </a:stretch>
        </p:blipFill>
        <p:spPr bwMode="auto">
          <a:xfrm>
            <a:off x="7740352" y="0"/>
            <a:ext cx="1403648" cy="726025"/>
          </a:xfrm>
          <a:prstGeom prst="rect">
            <a:avLst/>
          </a:prstGeom>
          <a:noFill/>
        </p:spPr>
      </p:pic>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Uygulamadan Yararlanmak için Neler Yapılmalı?</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2"/>
          <p:cNvSpPr txBox="1">
            <a:spLocks/>
          </p:cNvSpPr>
          <p:nvPr/>
        </p:nvSpPr>
        <p:spPr>
          <a:xfrm>
            <a:off x="323850" y="1773239"/>
            <a:ext cx="8462992" cy="5078313"/>
          </a:xfrm>
          <a:prstGeom prst="rect">
            <a:avLst/>
          </a:prstGeom>
        </p:spPr>
        <p:txBody>
          <a:bodyPr wrap="square">
            <a:spAutoFit/>
          </a:bodyPr>
          <a:lstStyle/>
          <a:p>
            <a:pPr marL="269875" indent="-269875">
              <a:spcBef>
                <a:spcPct val="20000"/>
              </a:spcBef>
              <a:spcAft>
                <a:spcPct val="20000"/>
              </a:spcAft>
            </a:pPr>
            <a:r>
              <a:rPr lang="tr-TR" sz="2000" b="1" dirty="0" smtClean="0">
                <a:solidFill>
                  <a:srgbClr val="659A2A"/>
                </a:solidFill>
                <a:latin typeface="+mn-lt"/>
              </a:rPr>
              <a:t>1. GİB e-Fatura Uygulaması Başvurusu</a:t>
            </a:r>
          </a:p>
          <a:p>
            <a:pPr marL="269875" indent="-269875">
              <a:spcBef>
                <a:spcPct val="20000"/>
              </a:spcBef>
              <a:spcAft>
                <a:spcPct val="20000"/>
              </a:spcAft>
              <a:buFont typeface="Arial" pitchFamily="34" charset="0"/>
              <a:buChar char="•"/>
            </a:pPr>
            <a:r>
              <a:rPr lang="tr-TR" sz="2000" dirty="0" smtClean="0">
                <a:latin typeface="+mn-lt"/>
              </a:rPr>
              <a:t>e-Fatura işlemlerinde kullanacakları hesap bilgilerini edinebilmek için firmaların GİB’e doğrudan başvurmaları gerekmektedir.</a:t>
            </a:r>
          </a:p>
          <a:p>
            <a:pPr marL="269875" indent="-269875">
              <a:spcBef>
                <a:spcPct val="20000"/>
              </a:spcBef>
              <a:spcAft>
                <a:spcPct val="20000"/>
              </a:spcAft>
            </a:pPr>
            <a:endParaRPr lang="tr-TR" sz="2000" dirty="0" smtClean="0">
              <a:latin typeface="+mn-lt"/>
            </a:endParaRPr>
          </a:p>
          <a:p>
            <a:pPr marL="269875" indent="-269875">
              <a:spcBef>
                <a:spcPct val="20000"/>
              </a:spcBef>
              <a:spcAft>
                <a:spcPct val="20000"/>
              </a:spcAft>
              <a:buFont typeface="Arial" pitchFamily="34" charset="0"/>
              <a:buChar char="•"/>
            </a:pPr>
            <a:r>
              <a:rPr lang="tr-TR" sz="2000" dirty="0" smtClean="0">
                <a:latin typeface="+mn-lt"/>
                <a:cs typeface="+mn-cs"/>
              </a:rPr>
              <a:t>Bunun için tüzel kişi mükelleflerin doldurmaları gereken </a:t>
            </a:r>
            <a:r>
              <a:rPr lang="tr-TR" sz="2000" dirty="0" smtClean="0">
                <a:latin typeface="+mn-lt"/>
              </a:rPr>
              <a:t>“e-Fatura Uygulaması Başvuru Formu ve Taahhütnamesi’’ formuna ve  gerekli diğer belgelere </a:t>
            </a:r>
            <a:r>
              <a:rPr lang="tr-TR" sz="2000" dirty="0" smtClean="0">
                <a:latin typeface="+mn-lt"/>
                <a:hlinkClick r:id="rId2"/>
              </a:rPr>
              <a:t>http://www.efatura.gov.tr/web/guest/basvuru</a:t>
            </a:r>
            <a:r>
              <a:rPr lang="tr-TR" sz="2000" dirty="0" smtClean="0">
                <a:latin typeface="+mn-lt"/>
              </a:rPr>
              <a:t>  adresinden ulaşılabilmektedir.</a:t>
            </a:r>
          </a:p>
          <a:p>
            <a:pPr marL="269875" indent="-269875">
              <a:spcBef>
                <a:spcPct val="20000"/>
              </a:spcBef>
              <a:spcAft>
                <a:spcPct val="20000"/>
              </a:spcAft>
              <a:buFont typeface="Arial" pitchFamily="34" charset="0"/>
              <a:buChar char="•"/>
            </a:pPr>
            <a:endParaRPr lang="tr-TR" sz="2000" dirty="0" smtClean="0">
              <a:latin typeface="+mn-lt"/>
            </a:endParaRPr>
          </a:p>
          <a:p>
            <a:pPr marL="269875" indent="-269875">
              <a:spcBef>
                <a:spcPct val="20000"/>
              </a:spcBef>
              <a:spcAft>
                <a:spcPct val="20000"/>
              </a:spcAft>
              <a:buFont typeface="Arial" pitchFamily="34" charset="0"/>
              <a:buChar char="•"/>
            </a:pPr>
            <a:endParaRPr lang="tr-TR" sz="2000" dirty="0" smtClean="0">
              <a:latin typeface="+mn-lt"/>
            </a:endParaRPr>
          </a:p>
          <a:p>
            <a:pPr marL="269875" lvl="0" indent="-269875">
              <a:spcBef>
                <a:spcPct val="20000"/>
              </a:spcBef>
              <a:spcAft>
                <a:spcPct val="20000"/>
              </a:spcAft>
              <a:buFont typeface="Arial" charset="0"/>
              <a:buChar char="•"/>
            </a:pPr>
            <a:endParaRPr kumimoji="0" lang="tr-TR"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None/>
              <a:tabLst/>
              <a:defRPr/>
            </a:pPr>
            <a:endParaRPr kumimoji="0" lang="tr-TR"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tr-TR"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Tx/>
              <a:buSzTx/>
              <a:buFont typeface="Arial" charset="0"/>
              <a:buChar char="•"/>
              <a:tabLst/>
              <a:defRPr/>
            </a:pPr>
            <a:endParaRPr kumimoji="0" lang="tr-TR"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Rectangle 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5" name="Picture 9" descr="LOGO_logo_beyaz.png"/>
          <p:cNvPicPr>
            <a:picLocks noChangeAspect="1"/>
          </p:cNvPicPr>
          <p:nvPr/>
        </p:nvPicPr>
        <p:blipFill>
          <a:blip r:embed="rId3" cstate="print"/>
          <a:srcRect/>
          <a:stretch>
            <a:fillRect/>
          </a:stretch>
        </p:blipFill>
        <p:spPr bwMode="auto">
          <a:xfrm>
            <a:off x="251520" y="6237312"/>
            <a:ext cx="1476375" cy="427037"/>
          </a:xfrm>
          <a:prstGeom prst="rect">
            <a:avLst/>
          </a:prstGeom>
          <a:noFill/>
          <a:ln w="9525">
            <a:noFill/>
            <a:miter lim="800000"/>
            <a:headEnd/>
            <a:tailEnd/>
          </a:ln>
        </p:spPr>
      </p:pic>
      <p:pic>
        <p:nvPicPr>
          <p:cNvPr id="7" name="Picture 2" descr="C:\Users\SerdarT\Desktop\efatura.png"/>
          <p:cNvPicPr>
            <a:picLocks noChangeAspect="1" noChangeArrowheads="1"/>
          </p:cNvPicPr>
          <p:nvPr/>
        </p:nvPicPr>
        <p:blipFill>
          <a:blip r:embed="rId4" cstate="print"/>
          <a:srcRect/>
          <a:stretch>
            <a:fillRect/>
          </a:stretch>
        </p:blipFill>
        <p:spPr bwMode="auto">
          <a:xfrm>
            <a:off x="7740352" y="0"/>
            <a:ext cx="1403648" cy="726025"/>
          </a:xfrm>
          <a:prstGeom prst="rect">
            <a:avLst/>
          </a:prstGeom>
          <a:noFill/>
        </p:spPr>
      </p:pic>
      <p:sp>
        <p:nvSpPr>
          <p:cNvPr id="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Uygulamadan Yararlanmak için Neler Yapılmalı?</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1" name="Content Placeholder 12"/>
          <p:cNvSpPr txBox="1">
            <a:spLocks/>
          </p:cNvSpPr>
          <p:nvPr/>
        </p:nvSpPr>
        <p:spPr>
          <a:xfrm>
            <a:off x="323850" y="1773239"/>
            <a:ext cx="8462992" cy="4154984"/>
          </a:xfrm>
          <a:prstGeom prst="rect">
            <a:avLst/>
          </a:prstGeom>
        </p:spPr>
        <p:txBody>
          <a:bodyPr wrap="square">
            <a:spAutoFit/>
          </a:bodyPr>
          <a:lstStyle/>
          <a:p>
            <a:pPr marL="269875" indent="-269875">
              <a:spcBef>
                <a:spcPct val="20000"/>
              </a:spcBef>
              <a:spcAft>
                <a:spcPct val="20000"/>
              </a:spcAft>
            </a:pPr>
            <a:r>
              <a:rPr lang="tr-TR" sz="2000" b="1" dirty="0" smtClean="0">
                <a:solidFill>
                  <a:srgbClr val="659A2A"/>
                </a:solidFill>
                <a:latin typeface="+mn-lt"/>
              </a:rPr>
              <a:t>2. Mali Mühür Başvurusu</a:t>
            </a:r>
          </a:p>
          <a:p>
            <a:pPr marL="269875" indent="-269875">
              <a:spcBef>
                <a:spcPct val="20000"/>
              </a:spcBef>
              <a:spcAft>
                <a:spcPct val="20000"/>
              </a:spcAft>
              <a:buFont typeface="Arial" pitchFamily="34" charset="0"/>
              <a:buChar char="•"/>
            </a:pPr>
            <a:r>
              <a:rPr lang="tr-TR" sz="2000" dirty="0" smtClean="0">
                <a:latin typeface="+mn-lt"/>
              </a:rPr>
              <a:t>Uygulamayı kullanmak için başvurusu uygun bulunan tüzel kişiler, düzenledikleri e-Faturaların </a:t>
            </a:r>
            <a:r>
              <a:rPr lang="tr-TR" sz="2000" dirty="0" smtClean="0">
                <a:solidFill>
                  <a:prstClr val="black"/>
                </a:solidFill>
                <a:latin typeface="Calibri"/>
                <a:cs typeface="+mn-cs"/>
              </a:rPr>
              <a:t>değişmezliğini, bütünlüğünü ve kaynağının doğruluğunu garanti altına almak için Mali Mühür kullanmak zorundadırlar.</a:t>
            </a:r>
          </a:p>
          <a:p>
            <a:pPr marL="269875" indent="-269875">
              <a:spcBef>
                <a:spcPct val="20000"/>
              </a:spcBef>
              <a:spcAft>
                <a:spcPct val="20000"/>
              </a:spcAft>
              <a:buFont typeface="Arial" pitchFamily="34" charset="0"/>
              <a:buChar char="•"/>
            </a:pPr>
            <a:r>
              <a:rPr lang="tr-TR" sz="2000" dirty="0" smtClean="0">
                <a:latin typeface="+mn-lt"/>
              </a:rPr>
              <a:t> </a:t>
            </a:r>
            <a:r>
              <a:rPr lang="tr-TR" sz="2000" dirty="0" smtClean="0">
                <a:solidFill>
                  <a:prstClr val="black"/>
                </a:solidFill>
                <a:latin typeface="Calibri"/>
              </a:rPr>
              <a:t>“Mali Mühür” cihazı için “Elektronik Mali Mühür Sertifika Sahibi Taahhütnamesi”nin doldurularak yetkili kişi veya kişiler tarafından imzalandıktan sonra GİB’e ulaştırılması gerekmektedir.</a:t>
            </a:r>
          </a:p>
          <a:p>
            <a:pPr marL="269875" indent="-269875">
              <a:spcBef>
                <a:spcPct val="20000"/>
              </a:spcBef>
              <a:spcAft>
                <a:spcPct val="20000"/>
              </a:spcAft>
              <a:buFont typeface="Arial" pitchFamily="34" charset="0"/>
              <a:buChar char="•"/>
            </a:pPr>
            <a:r>
              <a:rPr lang="tr-TR" sz="2000" dirty="0" smtClean="0">
                <a:latin typeface="+mn-lt"/>
              </a:rPr>
              <a:t>Sonrasında başvuruları uygun bulunanların kullanıcı hesapları tanımlanacaktır. Hesaplarının tanımlandığı bilgisi kendilerine iletilenler mali mühürlerinin temini (TÜBİTAK-UEKAE) işlemlerini yerine getirecektir.</a:t>
            </a:r>
            <a:endParaRPr lang="tr-TR" i="1" dirty="0" smtClean="0">
              <a:solidFill>
                <a:prstClr val="black"/>
              </a:solidFill>
              <a:latin typeface="Calibri"/>
            </a:endParaRPr>
          </a:p>
          <a:p>
            <a:pPr lvl="0">
              <a:defRPr/>
            </a:pPr>
            <a:r>
              <a:rPr lang="tr-TR" i="1" dirty="0" smtClean="0">
                <a:solidFill>
                  <a:prstClr val="black"/>
                </a:solidFill>
                <a:latin typeface="Calibri"/>
              </a:rPr>
              <a:t>Mali mühürün başvuru, işleyiş ve kullanımı ile ilgili tüm bilgi ve belgeler </a:t>
            </a:r>
            <a:r>
              <a:rPr lang="tr-TR" i="1" dirty="0" smtClean="0">
                <a:solidFill>
                  <a:prstClr val="black"/>
                </a:solidFill>
                <a:latin typeface="Calibri"/>
                <a:hlinkClick r:id="rId2"/>
              </a:rPr>
              <a:t>http://mm.kamusm.gov.tr</a:t>
            </a:r>
            <a:r>
              <a:rPr lang="tr-TR" i="1" dirty="0" smtClean="0">
                <a:solidFill>
                  <a:prstClr val="black"/>
                </a:solidFill>
                <a:latin typeface="Calibri"/>
              </a:rPr>
              <a:t> adresinde yer almaktadır.</a:t>
            </a:r>
            <a:endParaRPr lang="tr-TR" sz="2000" dirty="0" smtClean="0">
              <a:latin typeface="+mn-lt"/>
            </a:endParaRPr>
          </a:p>
        </p:txBody>
      </p:sp>
      <p:pic>
        <p:nvPicPr>
          <p:cNvPr id="10" name="Picture 6"/>
          <p:cNvPicPr>
            <a:picLocks noChangeAspect="1" noChangeArrowheads="1"/>
          </p:cNvPicPr>
          <p:nvPr/>
        </p:nvPicPr>
        <p:blipFill>
          <a:blip r:embed="rId3" cstate="print"/>
          <a:srcRect/>
          <a:stretch>
            <a:fillRect/>
          </a:stretch>
        </p:blipFill>
        <p:spPr bwMode="auto">
          <a:xfrm>
            <a:off x="7839075" y="1142984"/>
            <a:ext cx="1304925" cy="1047750"/>
          </a:xfrm>
          <a:prstGeom prst="rect">
            <a:avLst/>
          </a:prstGeom>
          <a:noFill/>
          <a:ln w="9525">
            <a:noFill/>
            <a:miter lim="800000"/>
            <a:headEnd/>
            <a:tailEnd/>
          </a:ln>
          <a:effectLst/>
        </p:spPr>
      </p:pic>
      <p:sp>
        <p:nvSpPr>
          <p:cNvPr id="6" name="Rectangle 5"/>
          <p:cNvSpPr/>
          <p:nvPr/>
        </p:nvSpPr>
        <p:spPr>
          <a:xfrm>
            <a:off x="0" y="6120679"/>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7" name="Picture 9" descr="LOGO_logo_beyaz.png"/>
          <p:cNvPicPr>
            <a:picLocks noChangeAspect="1"/>
          </p:cNvPicPr>
          <p:nvPr/>
        </p:nvPicPr>
        <p:blipFill>
          <a:blip r:embed="rId4" cstate="print"/>
          <a:srcRect/>
          <a:stretch>
            <a:fillRect/>
          </a:stretch>
        </p:blipFill>
        <p:spPr bwMode="auto">
          <a:xfrm>
            <a:off x="251520" y="6237312"/>
            <a:ext cx="1476375" cy="427037"/>
          </a:xfrm>
          <a:prstGeom prst="rect">
            <a:avLst/>
          </a:prstGeom>
          <a:noFill/>
          <a:ln w="9525">
            <a:noFill/>
            <a:miter lim="800000"/>
            <a:headEnd/>
            <a:tailEnd/>
          </a:ln>
        </p:spPr>
      </p:pic>
      <p:pic>
        <p:nvPicPr>
          <p:cNvPr id="12" name="Picture 2" descr="C:\Users\SerdarT\Desktop\efatura.png"/>
          <p:cNvPicPr>
            <a:picLocks noChangeAspect="1" noChangeArrowheads="1"/>
          </p:cNvPicPr>
          <p:nvPr/>
        </p:nvPicPr>
        <p:blipFill>
          <a:blip r:embed="rId5" cstate="print"/>
          <a:srcRect/>
          <a:stretch>
            <a:fillRect/>
          </a:stretch>
        </p:blipFill>
        <p:spPr bwMode="auto">
          <a:xfrm>
            <a:off x="7740352" y="0"/>
            <a:ext cx="1403648" cy="726025"/>
          </a:xfrm>
          <a:prstGeom prst="rect">
            <a:avLst/>
          </a:prstGeom>
          <a:noFill/>
        </p:spPr>
      </p:pic>
      <p:sp>
        <p:nvSpPr>
          <p:cNvPr id="1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4" name="Rectangle 13"/>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Uygulamadan Yararlanmak için Neler Yapılmalı?</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2"/>
          <p:cNvSpPr txBox="1">
            <a:spLocks/>
          </p:cNvSpPr>
          <p:nvPr/>
        </p:nvSpPr>
        <p:spPr>
          <a:xfrm>
            <a:off x="323850" y="1773239"/>
            <a:ext cx="5040238" cy="3231654"/>
          </a:xfrm>
          <a:prstGeom prst="rect">
            <a:avLst/>
          </a:prstGeom>
        </p:spPr>
        <p:txBody>
          <a:bodyPr wrap="square">
            <a:spAutoFit/>
          </a:bodyPr>
          <a:lstStyle/>
          <a:p>
            <a:pPr marL="269875" indent="-269875">
              <a:spcBef>
                <a:spcPct val="20000"/>
              </a:spcBef>
              <a:spcAft>
                <a:spcPct val="20000"/>
              </a:spcAft>
            </a:pPr>
            <a:r>
              <a:rPr lang="tr-TR" sz="2000" b="1" dirty="0" smtClean="0">
                <a:solidFill>
                  <a:srgbClr val="659A2A"/>
                </a:solidFill>
                <a:latin typeface="+mn-lt"/>
              </a:rPr>
              <a:t>3. Gelir İdaresi Başkanlığı’na (GİB’e) e-fatura Entegrasyon Başvurusu</a:t>
            </a:r>
          </a:p>
          <a:p>
            <a:pPr marL="269875" indent="-269875">
              <a:spcBef>
                <a:spcPct val="20000"/>
              </a:spcBef>
              <a:spcAft>
                <a:spcPct val="20000"/>
              </a:spcAft>
              <a:buFont typeface="Arial" pitchFamily="34" charset="0"/>
              <a:buChar char="•"/>
            </a:pPr>
            <a:r>
              <a:rPr lang="tr-TR" sz="2000" dirty="0" smtClean="0">
                <a:latin typeface="+mn-lt"/>
              </a:rPr>
              <a:t>Yalnızca bilgi işlem kapasiteleri yeterli olan firmalar, belirlenen standartlara uygun entegrasyonu sağlamaları koşulu ile e-Fatura uygulamasını, doğrudan kendilerine ait bilgi işlem sistemleri aracılığı ile kullanabilirler.</a:t>
            </a:r>
          </a:p>
          <a:p>
            <a:pPr marL="269875" indent="-269875">
              <a:spcBef>
                <a:spcPct val="20000"/>
              </a:spcBef>
              <a:spcAft>
                <a:spcPct val="20000"/>
              </a:spcAft>
              <a:buFont typeface="Arial" pitchFamily="34" charset="0"/>
              <a:buChar char="•"/>
            </a:pPr>
            <a:endParaRPr lang="tr-TR" sz="2000" dirty="0" smtClean="0">
              <a:solidFill>
                <a:prstClr val="black"/>
              </a:solidFill>
              <a:latin typeface="Calibri"/>
              <a:cs typeface="+mn-cs"/>
            </a:endParaRPr>
          </a:p>
          <a:p>
            <a:pPr marL="269875" indent="-269875">
              <a:spcBef>
                <a:spcPct val="20000"/>
              </a:spcBef>
              <a:spcAft>
                <a:spcPct val="20000"/>
              </a:spcAft>
            </a:pPr>
            <a:endParaRPr lang="tr-TR" sz="2000" dirty="0" smtClean="0">
              <a:latin typeface="+mn-lt"/>
            </a:endParaRPr>
          </a:p>
        </p:txBody>
      </p:sp>
      <p:pic>
        <p:nvPicPr>
          <p:cNvPr id="10" name="Picture 9" descr="iStock_000018189352XSmall.jpg"/>
          <p:cNvPicPr>
            <a:picLocks noChangeAspect="1"/>
          </p:cNvPicPr>
          <p:nvPr/>
        </p:nvPicPr>
        <p:blipFill>
          <a:blip r:embed="rId2" cstate="print"/>
          <a:stretch>
            <a:fillRect/>
          </a:stretch>
        </p:blipFill>
        <p:spPr>
          <a:xfrm>
            <a:off x="6012160" y="1844824"/>
            <a:ext cx="2786087" cy="38120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6" name="Picture 9" descr="LOGO_logo_beyaz.png"/>
          <p:cNvPicPr>
            <a:picLocks noChangeAspect="1"/>
          </p:cNvPicPr>
          <p:nvPr/>
        </p:nvPicPr>
        <p:blipFill>
          <a:blip r:embed="rId3" cstate="print"/>
          <a:srcRect/>
          <a:stretch>
            <a:fillRect/>
          </a:stretch>
        </p:blipFill>
        <p:spPr bwMode="auto">
          <a:xfrm>
            <a:off x="251520" y="6237312"/>
            <a:ext cx="1476375" cy="427037"/>
          </a:xfrm>
          <a:prstGeom prst="rect">
            <a:avLst/>
          </a:prstGeom>
          <a:noFill/>
          <a:ln w="9525">
            <a:noFill/>
            <a:miter lim="800000"/>
            <a:headEnd/>
            <a:tailEnd/>
          </a:ln>
        </p:spPr>
      </p:pic>
      <p:pic>
        <p:nvPicPr>
          <p:cNvPr id="8" name="Picture 2" descr="C:\Users\SerdarT\Desktop\efatura.png"/>
          <p:cNvPicPr>
            <a:picLocks noChangeAspect="1" noChangeArrowheads="1"/>
          </p:cNvPicPr>
          <p:nvPr/>
        </p:nvPicPr>
        <p:blipFill>
          <a:blip r:embed="rId4" cstate="print"/>
          <a:srcRect/>
          <a:stretch>
            <a:fillRect/>
          </a:stretch>
        </p:blipFill>
        <p:spPr bwMode="auto">
          <a:xfrm>
            <a:off x="7740352" y="0"/>
            <a:ext cx="1403648" cy="726025"/>
          </a:xfrm>
          <a:prstGeom prst="rect">
            <a:avLst/>
          </a:prstGeom>
          <a:noFill/>
        </p:spPr>
      </p:pic>
      <p:sp>
        <p:nvSpPr>
          <p:cNvPr id="11"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3" name="Rectangle 12"/>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Uygulamadan Yararlanmak için Neler Yapılmalı?</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pic>
        <p:nvPicPr>
          <p:cNvPr id="7" name="Picture 3" descr="e-Fatura - Ticari"/>
          <p:cNvPicPr>
            <a:picLocks noChangeAspect="1" noChangeArrowheads="1"/>
          </p:cNvPicPr>
          <p:nvPr/>
        </p:nvPicPr>
        <p:blipFill>
          <a:blip r:embed="rId3" cstate="print"/>
          <a:srcRect/>
          <a:stretch>
            <a:fillRect/>
          </a:stretch>
        </p:blipFill>
        <p:spPr bwMode="auto">
          <a:xfrm>
            <a:off x="389646" y="1556792"/>
            <a:ext cx="8364709" cy="2465932"/>
          </a:xfrm>
          <a:prstGeom prst="rect">
            <a:avLst/>
          </a:prstGeom>
          <a:noFill/>
        </p:spPr>
      </p:pic>
      <p:sp>
        <p:nvSpPr>
          <p:cNvPr id="11"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2" name="Rectangle 11"/>
          <p:cNvSpPr/>
          <p:nvPr/>
        </p:nvSpPr>
        <p:spPr>
          <a:xfrm>
            <a:off x="251520" y="836712"/>
            <a:ext cx="6624736" cy="461665"/>
          </a:xfrm>
          <a:prstGeom prst="rect">
            <a:avLst/>
          </a:prstGeom>
        </p:spPr>
        <p:txBody>
          <a:bodyPr wrap="square">
            <a:spAutoFit/>
          </a:bodyPr>
          <a:lstStyle/>
          <a:p>
            <a:r>
              <a:rPr lang="tr-TR" sz="2400" b="1" dirty="0" smtClean="0">
                <a:solidFill>
                  <a:srgbClr val="0070C0"/>
                </a:solidFill>
              </a:rPr>
              <a:t>e-Fatura Nasıl İşlenir?</a:t>
            </a:r>
          </a:p>
        </p:txBody>
      </p:sp>
      <p:grpSp>
        <p:nvGrpSpPr>
          <p:cNvPr id="14" name="Group 13"/>
          <p:cNvGrpSpPr/>
          <p:nvPr/>
        </p:nvGrpSpPr>
        <p:grpSpPr>
          <a:xfrm>
            <a:off x="323528" y="4149080"/>
            <a:ext cx="3384376" cy="1355378"/>
            <a:chOff x="323528" y="4293096"/>
            <a:chExt cx="3384376" cy="1355378"/>
          </a:xfrm>
        </p:grpSpPr>
        <p:sp>
          <p:nvSpPr>
            <p:cNvPr id="9" name="Text Box 5"/>
            <p:cNvSpPr txBox="1">
              <a:spLocks noChangeArrowheads="1"/>
            </p:cNvSpPr>
            <p:nvPr/>
          </p:nvSpPr>
          <p:spPr bwMode="auto">
            <a:xfrm>
              <a:off x="323528" y="4725144"/>
              <a:ext cx="3384376" cy="923330"/>
            </a:xfrm>
            <a:prstGeom prst="rect">
              <a:avLst/>
            </a:prstGeom>
            <a:noFill/>
            <a:ln w="9525">
              <a:noFill/>
              <a:miter lim="800000"/>
              <a:headEnd/>
              <a:tailEnd/>
            </a:ln>
            <a:effectLst/>
          </p:spPr>
          <p:txBody>
            <a:bodyPr wrap="square">
              <a:spAutoFit/>
            </a:bodyPr>
            <a:lstStyle/>
            <a:p>
              <a:pPr>
                <a:spcBef>
                  <a:spcPct val="50000"/>
                </a:spcBef>
                <a:buFontTx/>
                <a:buChar char="•"/>
              </a:pPr>
              <a:r>
                <a:rPr lang="tr-TR" dirty="0" smtClean="0"/>
                <a:t> Faturayı </a:t>
              </a:r>
              <a:r>
                <a:rPr lang="tr-TR" dirty="0"/>
                <a:t>oluşturur ve gönderir.</a:t>
              </a:r>
            </a:p>
            <a:p>
              <a:pPr>
                <a:buFontTx/>
                <a:buChar char="•"/>
              </a:pPr>
              <a:r>
                <a:rPr lang="tr-TR" dirty="0" smtClean="0"/>
                <a:t> </a:t>
              </a:r>
              <a:r>
                <a:rPr lang="tr-TR" dirty="0"/>
                <a:t>Uygulama yanıtı alınır ve fatura ile eşlenerek kayıtlara işlenir.</a:t>
              </a:r>
            </a:p>
          </p:txBody>
        </p:sp>
        <p:sp>
          <p:nvSpPr>
            <p:cNvPr id="10" name="TextBox 9"/>
            <p:cNvSpPr txBox="1"/>
            <p:nvPr/>
          </p:nvSpPr>
          <p:spPr>
            <a:xfrm>
              <a:off x="1115616" y="4293096"/>
              <a:ext cx="693908" cy="369332"/>
            </a:xfrm>
            <a:prstGeom prst="rect">
              <a:avLst/>
            </a:prstGeom>
            <a:noFill/>
          </p:spPr>
          <p:txBody>
            <a:bodyPr wrap="none" rtlCol="0">
              <a:spAutoFit/>
            </a:bodyPr>
            <a:lstStyle/>
            <a:p>
              <a:r>
                <a:rPr lang="tr-TR" b="1" dirty="0" smtClean="0"/>
                <a:t>Satıcı</a:t>
              </a:r>
              <a:endParaRPr lang="tr-TR" b="1" dirty="0"/>
            </a:p>
          </p:txBody>
        </p:sp>
      </p:grpSp>
      <p:grpSp>
        <p:nvGrpSpPr>
          <p:cNvPr id="15" name="Group 14"/>
          <p:cNvGrpSpPr/>
          <p:nvPr/>
        </p:nvGrpSpPr>
        <p:grpSpPr>
          <a:xfrm>
            <a:off x="5724128" y="4100879"/>
            <a:ext cx="3419872" cy="1632377"/>
            <a:chOff x="5724128" y="4293096"/>
            <a:chExt cx="3419872" cy="1632377"/>
          </a:xfrm>
        </p:grpSpPr>
        <p:sp>
          <p:nvSpPr>
            <p:cNvPr id="8" name="Text Box 4"/>
            <p:cNvSpPr txBox="1">
              <a:spLocks noChangeArrowheads="1"/>
            </p:cNvSpPr>
            <p:nvPr/>
          </p:nvSpPr>
          <p:spPr bwMode="auto">
            <a:xfrm>
              <a:off x="5724128" y="4725144"/>
              <a:ext cx="3419872" cy="1200329"/>
            </a:xfrm>
            <a:prstGeom prst="rect">
              <a:avLst/>
            </a:prstGeom>
            <a:noFill/>
            <a:ln w="9525">
              <a:noFill/>
              <a:miter lim="800000"/>
              <a:headEnd/>
              <a:tailEnd/>
            </a:ln>
            <a:effectLst/>
          </p:spPr>
          <p:txBody>
            <a:bodyPr wrap="square">
              <a:spAutoFit/>
            </a:bodyPr>
            <a:lstStyle/>
            <a:p>
              <a:pPr>
                <a:buFontTx/>
                <a:buChar char="•"/>
              </a:pPr>
              <a:r>
                <a:rPr lang="tr-TR" dirty="0" smtClean="0"/>
                <a:t> </a:t>
              </a:r>
              <a:r>
                <a:rPr lang="tr-TR" dirty="0"/>
                <a:t>Faturayı alır ve işler.</a:t>
              </a:r>
            </a:p>
            <a:p>
              <a:pPr>
                <a:buFontTx/>
                <a:buChar char="•"/>
              </a:pPr>
              <a:r>
                <a:rPr lang="tr-TR" dirty="0"/>
                <a:t> Fatura kabul, red veya iade edilir.</a:t>
              </a:r>
            </a:p>
            <a:p>
              <a:pPr>
                <a:buFontTx/>
                <a:buChar char="•"/>
              </a:pPr>
              <a:r>
                <a:rPr lang="tr-TR" dirty="0"/>
                <a:t> Uygulama yanıtı oluşturulur ve gönderilir.</a:t>
              </a:r>
            </a:p>
          </p:txBody>
        </p:sp>
        <p:sp>
          <p:nvSpPr>
            <p:cNvPr id="13" name="TextBox 12"/>
            <p:cNvSpPr txBox="1"/>
            <p:nvPr/>
          </p:nvSpPr>
          <p:spPr>
            <a:xfrm>
              <a:off x="7367753" y="4293096"/>
              <a:ext cx="588623" cy="369332"/>
            </a:xfrm>
            <a:prstGeom prst="rect">
              <a:avLst/>
            </a:prstGeom>
            <a:noFill/>
          </p:spPr>
          <p:txBody>
            <a:bodyPr wrap="none" rtlCol="0">
              <a:spAutoFit/>
            </a:bodyPr>
            <a:lstStyle/>
            <a:p>
              <a:r>
                <a:rPr lang="tr-TR" b="1" dirty="0" smtClean="0"/>
                <a:t>Alıcı</a:t>
              </a:r>
              <a:endParaRPr lang="tr-TR" b="1" dirty="0"/>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8568952" cy="1200329"/>
          </a:xfrm>
          <a:prstGeom prst="rect">
            <a:avLst/>
          </a:prstGeom>
        </p:spPr>
        <p:txBody>
          <a:bodyPr wrap="square">
            <a:spAutoFit/>
          </a:bodyPr>
          <a:lstStyle/>
          <a:p>
            <a:pPr>
              <a:buNone/>
            </a:pPr>
            <a:r>
              <a:rPr lang="tr-TR" sz="2400" b="1" dirty="0" smtClean="0">
                <a:solidFill>
                  <a:srgbClr val="0070C0"/>
                </a:solidFill>
              </a:rPr>
              <a:t>Logo e-Fatura Çözümü, Gelir İdaresi Başkanlığı e-Fatura uygulaması Veri Aktarım Protokolü tarafından desteklenen iki senaryoyu da desteklemektedir;</a:t>
            </a:r>
          </a:p>
        </p:txBody>
      </p:sp>
      <p:sp>
        <p:nvSpPr>
          <p:cNvPr id="14" name="Rectangle 13"/>
          <p:cNvSpPr/>
          <p:nvPr/>
        </p:nvSpPr>
        <p:spPr>
          <a:xfrm>
            <a:off x="251520" y="2416820"/>
            <a:ext cx="4032448" cy="32932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endParaRPr lang="tr-TR" sz="1600" dirty="0" smtClean="0">
              <a:solidFill>
                <a:srgbClr val="FF0000"/>
              </a:solidFill>
            </a:endParaRPr>
          </a:p>
          <a:p>
            <a:endParaRPr lang="tr-TR" sz="1600" dirty="0" smtClean="0">
              <a:solidFill>
                <a:srgbClr val="FF0000"/>
              </a:solidFill>
            </a:endParaRPr>
          </a:p>
          <a:p>
            <a:pPr algn="ctr"/>
            <a:endParaRPr lang="tr-TR" sz="1600" dirty="0" smtClean="0"/>
          </a:p>
          <a:p>
            <a:r>
              <a:rPr lang="tr-TR" sz="1600" dirty="0" smtClean="0"/>
              <a:t>Temel Fatura Senaryosu, sadece e-Faturanın</a:t>
            </a:r>
          </a:p>
          <a:p>
            <a:r>
              <a:rPr lang="tr-TR" sz="1600" dirty="0" smtClean="0"/>
              <a:t>gönderen sistemden alıcı sisteme ulaşma</a:t>
            </a:r>
          </a:p>
          <a:p>
            <a:r>
              <a:rPr lang="tr-TR" sz="1600" dirty="0" smtClean="0"/>
              <a:t>durumunu ele alan senaryodur.</a:t>
            </a:r>
          </a:p>
          <a:p>
            <a:r>
              <a:rPr lang="tr-TR" sz="1600" dirty="0" smtClean="0"/>
              <a:t>Bu senaryoda kurum kendisine gönderilen eFaturada teknik (zorunlu alan eksikliği, veri</a:t>
            </a:r>
          </a:p>
          <a:p>
            <a:r>
              <a:rPr lang="tr-TR" sz="1600" dirty="0" smtClean="0"/>
              <a:t>bozulması, imza geçersizliği gibi) bir sorun</a:t>
            </a:r>
          </a:p>
          <a:p>
            <a:r>
              <a:rPr lang="tr-TR" sz="1600" dirty="0" smtClean="0"/>
              <a:t>yoksa e-Faturayı kabul etmek zorundadır.</a:t>
            </a:r>
          </a:p>
          <a:p>
            <a:endParaRPr lang="tr-TR" sz="1600" dirty="0" smtClean="0"/>
          </a:p>
          <a:p>
            <a:endParaRPr lang="tr-TR" sz="1600" dirty="0" smtClean="0"/>
          </a:p>
          <a:p>
            <a:endParaRPr lang="tr-TR" sz="1600" dirty="0"/>
          </a:p>
        </p:txBody>
      </p:sp>
      <p:sp>
        <p:nvSpPr>
          <p:cNvPr id="18" name="Rectangle 17"/>
          <p:cNvSpPr/>
          <p:nvPr/>
        </p:nvSpPr>
        <p:spPr>
          <a:xfrm>
            <a:off x="4572000" y="2398236"/>
            <a:ext cx="3888432" cy="32932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endParaRPr lang="tr-TR" sz="1600" dirty="0" smtClean="0">
              <a:solidFill>
                <a:srgbClr val="FF0000"/>
              </a:solidFill>
            </a:endParaRPr>
          </a:p>
          <a:p>
            <a:endParaRPr lang="tr-TR" sz="1600" dirty="0" smtClean="0">
              <a:solidFill>
                <a:srgbClr val="FF0000"/>
              </a:solidFill>
            </a:endParaRPr>
          </a:p>
          <a:p>
            <a:endParaRPr lang="tr-TR" sz="1600" dirty="0" smtClean="0"/>
          </a:p>
          <a:p>
            <a:r>
              <a:rPr lang="tr-TR" sz="1600" dirty="0" smtClean="0"/>
              <a:t>Temel Fatura Senaryosu’na ek olarak Posta</a:t>
            </a:r>
          </a:p>
          <a:p>
            <a:r>
              <a:rPr lang="tr-TR" sz="1600" dirty="0" smtClean="0"/>
              <a:t>Kutusu gelen faturayı KABUL, RET veya İADE</a:t>
            </a:r>
          </a:p>
          <a:p>
            <a:r>
              <a:rPr lang="tr-TR" sz="1600" dirty="0" smtClean="0"/>
              <a:t>etme hakkına sahiptir. </a:t>
            </a:r>
          </a:p>
          <a:p>
            <a:r>
              <a:rPr lang="tr-TR" sz="1600" dirty="0" smtClean="0"/>
              <a:t>Diğer bir ifadeyle; eFatura Uygulaması, kurumdan, kendisine gönderilen e-faturayı kabul edip etmeyeceğini bildirmesini beklemektedir.</a:t>
            </a:r>
          </a:p>
          <a:p>
            <a:r>
              <a:rPr lang="tr-TR" sz="1600" dirty="0" smtClean="0"/>
              <a:t>Kabul, ret veya iade bildirimi yeni bir e-fatura</a:t>
            </a:r>
          </a:p>
          <a:p>
            <a:r>
              <a:rPr lang="tr-TR" sz="1600" dirty="0" smtClean="0"/>
              <a:t>gönderilmesinde olduğu gibi imzalanarak</a:t>
            </a:r>
          </a:p>
          <a:p>
            <a:r>
              <a:rPr lang="tr-TR" sz="1600" dirty="0" smtClean="0"/>
              <a:t>iletilmeli ve arşivlenmelidir.</a:t>
            </a:r>
            <a:endParaRPr lang="tr-TR" sz="1600" dirty="0"/>
          </a:p>
        </p:txBody>
      </p:sp>
      <p:sp>
        <p:nvSpPr>
          <p:cNvPr id="6" name="Rectangle 5"/>
          <p:cNvSpPr/>
          <p:nvPr/>
        </p:nvSpPr>
        <p:spPr>
          <a:xfrm>
            <a:off x="971600" y="2492896"/>
            <a:ext cx="2520280" cy="369332"/>
          </a:xfrm>
          <a:prstGeom prst="rect">
            <a:avLst/>
          </a:prstGeom>
        </p:spPr>
        <p:txBody>
          <a:bodyPr wrap="square">
            <a:spAutoFit/>
          </a:bodyPr>
          <a:lstStyle/>
          <a:p>
            <a:pPr marL="269875" indent="-269875">
              <a:spcBef>
                <a:spcPct val="20000"/>
              </a:spcBef>
              <a:spcAft>
                <a:spcPct val="20000"/>
              </a:spcAft>
            </a:pPr>
            <a:r>
              <a:rPr lang="tr-TR" b="1" dirty="0" smtClean="0">
                <a:solidFill>
                  <a:srgbClr val="659A2A"/>
                </a:solidFill>
              </a:rPr>
              <a:t>Temel Fatura Senaryosu</a:t>
            </a:r>
          </a:p>
        </p:txBody>
      </p:sp>
      <p:sp>
        <p:nvSpPr>
          <p:cNvPr id="7" name="Rectangle 6"/>
          <p:cNvSpPr/>
          <p:nvPr/>
        </p:nvSpPr>
        <p:spPr>
          <a:xfrm>
            <a:off x="4572000" y="2492896"/>
            <a:ext cx="3888432" cy="369332"/>
          </a:xfrm>
          <a:prstGeom prst="rect">
            <a:avLst/>
          </a:prstGeom>
        </p:spPr>
        <p:txBody>
          <a:bodyPr wrap="square">
            <a:spAutoFit/>
          </a:bodyPr>
          <a:lstStyle/>
          <a:p>
            <a:pPr marL="269875" indent="-269875" algn="ctr">
              <a:spcBef>
                <a:spcPct val="20000"/>
              </a:spcBef>
              <a:spcAft>
                <a:spcPct val="20000"/>
              </a:spcAft>
            </a:pPr>
            <a:r>
              <a:rPr lang="tr-TR" b="1" dirty="0" smtClean="0">
                <a:solidFill>
                  <a:srgbClr val="659A2A"/>
                </a:solidFill>
              </a:rPr>
              <a:t>Ticari Fatura Senaryosu</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1448694" y="1667076"/>
            <a:ext cx="6147642" cy="4138188"/>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1043608" y="2513434"/>
            <a:ext cx="7105650" cy="2571750"/>
          </a:xfrm>
          <a:prstGeom prst="rect">
            <a:avLst/>
          </a:prstGeom>
          <a:noFill/>
          <a:ln w="9525">
            <a:noFill/>
            <a:miter lim="800000"/>
            <a:headEnd/>
            <a:tailEnd/>
          </a:ln>
        </p:spPr>
      </p:pic>
      <p:pic>
        <p:nvPicPr>
          <p:cNvPr id="10" name="Picture 4"/>
          <p:cNvPicPr>
            <a:picLocks noChangeAspect="1" noChangeArrowheads="1"/>
          </p:cNvPicPr>
          <p:nvPr/>
        </p:nvPicPr>
        <p:blipFill>
          <a:blip r:embed="rId4" cstate="print"/>
          <a:srcRect/>
          <a:stretch>
            <a:fillRect/>
          </a:stretch>
        </p:blipFill>
        <p:spPr bwMode="auto">
          <a:xfrm>
            <a:off x="2251298" y="3140968"/>
            <a:ext cx="4552950" cy="1314450"/>
          </a:xfrm>
          <a:prstGeom prst="rect">
            <a:avLst/>
          </a:prstGeom>
          <a:noFill/>
          <a:ln w="9525">
            <a:noFill/>
            <a:miter lim="800000"/>
            <a:headEnd/>
            <a:tailEnd/>
          </a:ln>
        </p:spPr>
      </p:pic>
      <p:pic>
        <p:nvPicPr>
          <p:cNvPr id="12" name="Picture 3"/>
          <p:cNvPicPr>
            <a:picLocks noChangeAspect="1" noChangeArrowheads="1"/>
          </p:cNvPicPr>
          <p:nvPr/>
        </p:nvPicPr>
        <p:blipFill>
          <a:blip r:embed="rId5" cstate="print"/>
          <a:srcRect/>
          <a:stretch>
            <a:fillRect/>
          </a:stretch>
        </p:blipFill>
        <p:spPr bwMode="auto">
          <a:xfrm>
            <a:off x="2267744" y="3068960"/>
            <a:ext cx="4667250" cy="1438275"/>
          </a:xfrm>
          <a:prstGeom prst="rect">
            <a:avLst/>
          </a:prstGeom>
          <a:noFill/>
          <a:ln w="9525">
            <a:noFill/>
            <a:miter lim="800000"/>
            <a:headEnd/>
            <a:tailEnd/>
          </a:ln>
        </p:spPr>
      </p:pic>
      <p:sp>
        <p:nvSpPr>
          <p:cNvPr id="9" name="Content Placeholder 2"/>
          <p:cNvSpPr>
            <a:spLocks noGrp="1"/>
          </p:cNvSpPr>
          <p:nvPr>
            <p:ph idx="4294967295"/>
          </p:nvPr>
        </p:nvSpPr>
        <p:spPr>
          <a:xfrm>
            <a:off x="457200" y="1124744"/>
            <a:ext cx="8291264" cy="4525963"/>
          </a:xfrm>
        </p:spPr>
        <p:txBody>
          <a:bodyPr/>
          <a:lstStyle/>
          <a:p>
            <a:pPr>
              <a:buNone/>
            </a:pPr>
            <a:endParaRPr lang="tr-TR" b="1" dirty="0" smtClean="0">
              <a:solidFill>
                <a:srgbClr val="0070C0"/>
              </a:solidFill>
            </a:endParaRPr>
          </a:p>
          <a:p>
            <a:pPr>
              <a:buNone/>
            </a:pPr>
            <a:endParaRPr lang="tr-TR" sz="2000" dirty="0">
              <a:solidFill>
                <a:schemeClr val="tx1">
                  <a:lumMod val="85000"/>
                  <a:lumOff val="15000"/>
                </a:schemeClr>
              </a:solidFill>
            </a:endParaRPr>
          </a:p>
        </p:txBody>
      </p:sp>
      <p:sp>
        <p:nvSpPr>
          <p:cNvPr id="13" name="Rectangle 12"/>
          <p:cNvSpPr/>
          <p:nvPr/>
        </p:nvSpPr>
        <p:spPr>
          <a:xfrm>
            <a:off x="6012160" y="5373216"/>
            <a:ext cx="717146" cy="24326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Kullanmam Gerekli mi?” Uygulaması</a:t>
            </a:r>
          </a:p>
        </p:txBody>
      </p:sp>
      <p:sp>
        <p:nvSpPr>
          <p:cNvPr id="51201" name="Rectangle 1"/>
          <p:cNvSpPr>
            <a:spLocks noChangeArrowheads="1"/>
          </p:cNvSpPr>
          <p:nvPr/>
        </p:nvSpPr>
        <p:spPr bwMode="auto">
          <a:xfrm>
            <a:off x="-252536" y="5373216"/>
            <a:ext cx="5508104" cy="769441"/>
          </a:xfrm>
          <a:prstGeom prst="rect">
            <a:avLst/>
          </a:prstGeom>
          <a:noFill/>
          <a:ln w="9525">
            <a:noFill/>
            <a:miter lim="800000"/>
            <a:headEnd/>
            <a:tailEnd/>
          </a:ln>
          <a:effectLst/>
        </p:spPr>
        <p:txBody>
          <a:bodyPr vert="horz" wrap="square" lIns="320574" tIns="0" rIns="0" bIns="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tr-TR" sz="1000" b="0" i="0" u="none" strike="noStrike" cap="none" normalizeH="0" baseline="0" dirty="0" smtClean="0">
                <a:ln>
                  <a:noFill/>
                </a:ln>
                <a:solidFill>
                  <a:srgbClr val="FF0000"/>
                </a:solidFill>
                <a:effectLst/>
                <a:latin typeface="Tahoma" pitchFamily="34" charset="0"/>
                <a:cs typeface="Tahoma" pitchFamily="34" charset="0"/>
              </a:rPr>
              <a:t>Bu listelerin kontrolü aşağıdaki üç koşul’a bağlı olarak yapılmaktadır.</a:t>
            </a:r>
            <a:endParaRPr kumimoji="0" lang="tr-TR" sz="1000" b="0" i="0" u="none" strike="noStrike" cap="none" normalizeH="0" baseline="0" dirty="0" smtClean="0">
              <a:ln>
                <a:noFill/>
              </a:ln>
              <a:solidFill>
                <a:srgbClr val="FF0000"/>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FF0000"/>
                </a:solidFill>
                <a:effectLst/>
                <a:latin typeface="Tahoma" pitchFamily="34" charset="0"/>
                <a:cs typeface="Tahoma" pitchFamily="34" charset="0"/>
              </a:rPr>
              <a:t>Ciro </a:t>
            </a:r>
            <a:r>
              <a:rPr lang="tr-TR" sz="1000" dirty="0" smtClean="0">
                <a:solidFill>
                  <a:srgbClr val="FF0000"/>
                </a:solidFill>
                <a:latin typeface="Arial" pitchFamily="34" charset="0"/>
                <a:cs typeface="Arial" pitchFamily="34" charset="0"/>
              </a:rPr>
              <a:t>&lt;</a:t>
            </a:r>
            <a:r>
              <a:rPr kumimoji="0" lang="tr-TR" sz="1000" b="1" i="0" u="none" strike="noStrike" cap="none" normalizeH="0" baseline="0" dirty="0" smtClean="0">
                <a:ln>
                  <a:noFill/>
                </a:ln>
                <a:solidFill>
                  <a:srgbClr val="FF0000"/>
                </a:solidFill>
                <a:effectLst/>
                <a:latin typeface="Tahoma" pitchFamily="34" charset="0"/>
                <a:cs typeface="Tahoma" pitchFamily="34" charset="0"/>
              </a:rPr>
              <a:t>10 milyon TL</a:t>
            </a:r>
            <a:r>
              <a:rPr kumimoji="0" lang="tr-TR" sz="1000" b="0" i="0" u="none" strike="noStrike" cap="none" normalizeH="0" baseline="0" dirty="0" smtClean="0">
                <a:ln>
                  <a:noFill/>
                </a:ln>
                <a:solidFill>
                  <a:srgbClr val="FF0000"/>
                </a:solidFill>
                <a:effectLst/>
                <a:latin typeface="Tahoma" pitchFamily="34" charset="0"/>
                <a:cs typeface="Tahoma" pitchFamily="34" charset="0"/>
              </a:rPr>
              <a:t> ise; iki liste de kontrol edilmiyor.</a:t>
            </a:r>
            <a:r>
              <a:rPr kumimoji="0" lang="tr-TR" sz="1000" b="0" i="0" u="none" strike="noStrike" cap="none" normalizeH="0" baseline="0" dirty="0" smtClean="0">
                <a:ln>
                  <a:noFill/>
                </a:ln>
                <a:solidFill>
                  <a:srgbClr val="FF0000"/>
                </a:solidFill>
                <a:effectLst/>
                <a:latin typeface="Arial" pitchFamily="34" charset="0"/>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FF0000"/>
                </a:solidFill>
                <a:effectLst/>
                <a:latin typeface="Tahoma" pitchFamily="34" charset="0"/>
                <a:cs typeface="Tahoma" pitchFamily="34" charset="0"/>
              </a:rPr>
              <a:t>10 milyon TL&lt;=Ciro</a:t>
            </a:r>
            <a:r>
              <a:rPr kumimoji="0" lang="tr-TR" sz="1000" b="0" i="0" u="none" strike="noStrike" cap="none" normalizeH="0" baseline="0" dirty="0" smtClean="0">
                <a:ln>
                  <a:noFill/>
                </a:ln>
                <a:solidFill>
                  <a:srgbClr val="FF0000"/>
                </a:solidFill>
                <a:effectLst/>
                <a:latin typeface="Arial" pitchFamily="34" charset="0"/>
                <a:cs typeface="Arial" pitchFamily="34" charset="0"/>
              </a:rPr>
              <a:t> &lt;</a:t>
            </a:r>
            <a:r>
              <a:rPr kumimoji="0" lang="tr-TR" sz="1000" b="1" i="0" u="none" strike="noStrike" cap="none" normalizeH="0" baseline="0" dirty="0" smtClean="0">
                <a:ln>
                  <a:noFill/>
                </a:ln>
                <a:solidFill>
                  <a:srgbClr val="FF0000"/>
                </a:solidFill>
                <a:effectLst/>
                <a:latin typeface="Tahoma" pitchFamily="34" charset="0"/>
                <a:cs typeface="Tahoma" pitchFamily="34" charset="0"/>
              </a:rPr>
              <a:t> 25 milyon TL</a:t>
            </a:r>
            <a:r>
              <a:rPr kumimoji="0" lang="tr-TR" sz="1000" b="0" i="0" u="none" strike="noStrike" cap="none" normalizeH="0" baseline="0" dirty="0" smtClean="0">
                <a:ln>
                  <a:noFill/>
                </a:ln>
                <a:solidFill>
                  <a:srgbClr val="FF0000"/>
                </a:solidFill>
                <a:effectLst/>
                <a:latin typeface="Tahoma" pitchFamily="34" charset="0"/>
                <a:cs typeface="Tahoma" pitchFamily="34" charset="0"/>
              </a:rPr>
              <a:t> ise; sadece 4760 sayılı liste kontrol ediliyor.</a:t>
            </a:r>
            <a:endParaRPr lang="tr-TR" sz="1000" dirty="0" smtClean="0">
              <a:solidFill>
                <a:srgbClr val="FF0000"/>
              </a:solidFill>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tr-TR" sz="1000" b="1" i="0" u="none" strike="noStrike" cap="none" normalizeH="0" baseline="0" dirty="0" smtClean="0">
                <a:ln>
                  <a:noFill/>
                </a:ln>
                <a:solidFill>
                  <a:srgbClr val="FF0000"/>
                </a:solidFill>
                <a:effectLst/>
                <a:latin typeface="Tahoma" pitchFamily="34" charset="0"/>
                <a:cs typeface="Tahoma" pitchFamily="34" charset="0"/>
              </a:rPr>
              <a:t>Ciro&lt;=25milyon</a:t>
            </a:r>
            <a:r>
              <a:rPr kumimoji="0" lang="tr-TR" sz="1000" b="0" i="0" u="none" strike="noStrike" cap="none" normalizeH="0" baseline="0" dirty="0" smtClean="0">
                <a:ln>
                  <a:noFill/>
                </a:ln>
                <a:solidFill>
                  <a:srgbClr val="FF0000"/>
                </a:solidFill>
                <a:effectLst/>
                <a:latin typeface="Tahoma" pitchFamily="34" charset="0"/>
                <a:cs typeface="Tahoma" pitchFamily="34" charset="0"/>
              </a:rPr>
              <a:t> </a:t>
            </a:r>
            <a:r>
              <a:rPr kumimoji="0" lang="tr-TR" sz="1000" b="1" i="0" u="none" strike="noStrike" cap="none" normalizeH="0" baseline="0" dirty="0" smtClean="0">
                <a:ln>
                  <a:noFill/>
                </a:ln>
                <a:solidFill>
                  <a:srgbClr val="FF0000"/>
                </a:solidFill>
                <a:effectLst/>
                <a:latin typeface="Tahoma" pitchFamily="34" charset="0"/>
                <a:cs typeface="Tahoma" pitchFamily="34" charset="0"/>
              </a:rPr>
              <a:t>TL</a:t>
            </a:r>
            <a:r>
              <a:rPr kumimoji="0" lang="tr-TR" sz="1000" b="0" i="0" u="none" strike="noStrike" cap="none" normalizeH="0" baseline="0" dirty="0" smtClean="0">
                <a:ln>
                  <a:noFill/>
                </a:ln>
                <a:solidFill>
                  <a:srgbClr val="FF0000"/>
                </a:solidFill>
                <a:effectLst/>
                <a:latin typeface="Tahoma" pitchFamily="34" charset="0"/>
                <a:cs typeface="Tahoma" pitchFamily="34" charset="0"/>
              </a:rPr>
              <a:t> ise;  4760 ve 5015 sayılı iki liste de kontrol ediliyor.</a:t>
            </a:r>
            <a:r>
              <a:rPr kumimoji="0" lang="tr-TR" sz="1000" b="0" i="0" u="none" strike="noStrike" cap="none" normalizeH="0" baseline="0" dirty="0" smtClean="0">
                <a:ln>
                  <a:noFill/>
                </a:ln>
                <a:solidFill>
                  <a:srgbClr val="FF0000"/>
                </a:solidFill>
                <a:effectLst/>
                <a:latin typeface="Arial" pitchFamily="34" charset="0"/>
                <a:cs typeface="Arial"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endParaRPr kumimoji="0" lang="tr-TR" sz="1000" b="0" i="0" u="none" strike="noStrike" cap="none" normalizeH="0" baseline="0" dirty="0" smtClean="0">
              <a:ln>
                <a:noFill/>
              </a:ln>
              <a:solidFill>
                <a:srgbClr val="FF0000"/>
              </a:solidFill>
              <a:effectLst/>
              <a:latin typeface="Arial" pitchFamily="34" charset="0"/>
              <a:cs typeface="Arial" pitchFamily="34" charset="0"/>
            </a:endParaRPr>
          </a:p>
        </p:txBody>
      </p:sp>
      <p:sp>
        <p:nvSpPr>
          <p:cNvPr id="51202" name="AutoShape 2" descr="mk:@MSITStore:C:\LOGO\PROT\TIGER%20ENTERPRISE\LOGOConnect\e-FaturaKontrolUygulaması\e-fatma.chm::/Images/image.jpg"/>
          <p:cNvSpPr>
            <a:spLocks noChangeAspect="1" noChangeArrowheads="1"/>
          </p:cNvSpPr>
          <p:nvPr/>
        </p:nvSpPr>
        <p:spPr bwMode="auto">
          <a:xfrm>
            <a:off x="1150938" y="-685800"/>
            <a:ext cx="104775" cy="161925"/>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3" name="AutoShape 3" descr="mk:@MSITStore:C:\LOGO\PROT\TIGER%20ENTERPRISE\LOGOConnect\e-FaturaKontrolUygulaması\e-fatma.chm::/Images/image1452161330.jpg"/>
          <p:cNvSpPr>
            <a:spLocks noChangeAspect="1" noChangeArrowheads="1"/>
          </p:cNvSpPr>
          <p:nvPr/>
        </p:nvSpPr>
        <p:spPr bwMode="auto">
          <a:xfrm>
            <a:off x="2225675" y="138113"/>
            <a:ext cx="133350" cy="161925"/>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4" name="AutoShape 4" descr="mk:@MSITStore:C:\LOGO\PROT\TIGER%20ENTERPRISE\LOGOConnect\e-FaturaKontrolUygulaması\e-fatma.chm::/Images/image1742563838.jpg"/>
          <p:cNvSpPr>
            <a:spLocks noChangeAspect="1" noChangeArrowheads="1"/>
          </p:cNvSpPr>
          <p:nvPr/>
        </p:nvSpPr>
        <p:spPr bwMode="auto">
          <a:xfrm>
            <a:off x="2744788" y="138113"/>
            <a:ext cx="133350" cy="161925"/>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51205" name="AutoShape 5" descr="mk:@MSITStore:C:\LOGO\PROT\TIGER%20ENTERPRISE\LOGOConnect\e-FaturaKontrolUygulaması\e-fatma.chm::/Images/image2113327101.jpg"/>
          <p:cNvSpPr>
            <a:spLocks noChangeAspect="1" noChangeArrowheads="1"/>
          </p:cNvSpPr>
          <p:nvPr/>
        </p:nvSpPr>
        <p:spPr bwMode="auto">
          <a:xfrm>
            <a:off x="1150938" y="962025"/>
            <a:ext cx="104775" cy="161925"/>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3075"/>
                                        </p:tgtEl>
                                      </p:cBhvr>
                                    </p:animEffect>
                                    <p:set>
                                      <p:cBhvr>
                                        <p:cTn id="12" dur="1" fill="hold">
                                          <p:stCondLst>
                                            <p:cond delay="499"/>
                                          </p:stCondLst>
                                        </p:cTn>
                                        <p:tgtEl>
                                          <p:spTgt spid="3075"/>
                                        </p:tgtEl>
                                        <p:attrNameLst>
                                          <p:attrName>style.visibility</p:attrName>
                                        </p:attrNameLst>
                                      </p:cBhvr>
                                      <p:to>
                                        <p:strVal val="hidden"/>
                                      </p:to>
                                    </p:set>
                                  </p:childTnLst>
                                </p:cTn>
                              </p:par>
                              <p:par>
                                <p:cTn id="13" presetID="4" presetClass="exit" presetSubtype="16" fill="hold" grpId="1" nodeType="withEffect">
                                  <p:stCondLst>
                                    <p:cond delay="0"/>
                                  </p:stCondLst>
                                  <p:childTnLst>
                                    <p:animEffect transition="out" filter="box(in)">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animEffect transition="in" filter="box(in)">
                                      <p:cBhvr>
                                        <p:cTn id="20" dur="500"/>
                                        <p:tgtEl>
                                          <p:spTgt spid="3076"/>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xit" presetSubtype="10" fill="hold" nodeType="clickEffect">
                                  <p:stCondLst>
                                    <p:cond delay="0"/>
                                  </p:stCondLst>
                                  <p:childTnLst>
                                    <p:animEffect transition="out" filter="checkerboard(across)">
                                      <p:cBhvr>
                                        <p:cTn id="24" dur="500"/>
                                        <p:tgtEl>
                                          <p:spTgt spid="3076"/>
                                        </p:tgtEl>
                                      </p:cBhvr>
                                    </p:animEffect>
                                    <p:set>
                                      <p:cBhvr>
                                        <p:cTn id="25" dur="1" fill="hold">
                                          <p:stCondLst>
                                            <p:cond delay="499"/>
                                          </p:stCondLst>
                                        </p:cTn>
                                        <p:tgtEl>
                                          <p:spTgt spid="307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xit" presetSubtype="10" fill="hold" nodeType="clickEffect">
                                  <p:stCondLst>
                                    <p:cond delay="0"/>
                                  </p:stCondLst>
                                  <p:childTnLst>
                                    <p:animEffect transition="out" filter="blinds(horizontal)">
                                      <p:cBhvr>
                                        <p:cTn id="34" dur="500"/>
                                        <p:tgtEl>
                                          <p:spTgt spid="10"/>
                                        </p:tgtEl>
                                      </p:cBhvr>
                                    </p:animEffect>
                                    <p:set>
                                      <p:cBhvr>
                                        <p:cTn id="35" dur="1" fill="hold">
                                          <p:stCondLst>
                                            <p:cond delay="499"/>
                                          </p:stCondLst>
                                        </p:cTn>
                                        <p:tgtEl>
                                          <p:spTgt spid="10"/>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xit" presetSubtype="4" fill="hold" nodeType="clickEffect">
                                  <p:stCondLst>
                                    <p:cond delay="0"/>
                                  </p:stCondLst>
                                  <p:childTnLst>
                                    <p:anim calcmode="lin" valueType="num">
                                      <p:cBhvr additive="base">
                                        <p:cTn id="45" dur="500"/>
                                        <p:tgtEl>
                                          <p:spTgt spid="12"/>
                                        </p:tgtEl>
                                        <p:attrNameLst>
                                          <p:attrName>ppt_x</p:attrName>
                                        </p:attrNameLst>
                                      </p:cBhvr>
                                      <p:tavLst>
                                        <p:tav tm="0">
                                          <p:val>
                                            <p:strVal val="ppt_x"/>
                                          </p:val>
                                        </p:tav>
                                        <p:tav tm="100000">
                                          <p:val>
                                            <p:strVal val="ppt_x"/>
                                          </p:val>
                                        </p:tav>
                                      </p:tavLst>
                                    </p:anim>
                                    <p:anim calcmode="lin" valueType="num">
                                      <p:cBhvr additive="base">
                                        <p:cTn id="46" dur="500"/>
                                        <p:tgtEl>
                                          <p:spTgt spid="12"/>
                                        </p:tgtEl>
                                        <p:attrNameLst>
                                          <p:attrName>ppt_y</p:attrName>
                                        </p:attrNameLst>
                                      </p:cBhvr>
                                      <p:tavLst>
                                        <p:tav tm="0">
                                          <p:val>
                                            <p:strVal val="ppt_y"/>
                                          </p:val>
                                        </p:tav>
                                        <p:tav tm="100000">
                                          <p:val>
                                            <p:strVal val="1+ppt_h/2"/>
                                          </p:val>
                                        </p:tav>
                                      </p:tavLst>
                                    </p:anim>
                                    <p:set>
                                      <p:cBhvr>
                                        <p:cTn id="4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stretch>
            <a:fillRect/>
          </a:stretch>
        </p:blipFill>
        <p:spPr>
          <a:xfrm>
            <a:off x="1187624" y="1827667"/>
            <a:ext cx="6768752" cy="3778728"/>
          </a:xfrm>
          <a:prstGeom prst="rect">
            <a:avLst/>
          </a:prstGeom>
        </p:spPr>
      </p:pic>
      <p:sp>
        <p:nvSpPr>
          <p:cNvPr id="9" name="Content Placeholder 2"/>
          <p:cNvSpPr>
            <a:spLocks noGrp="1"/>
          </p:cNvSpPr>
          <p:nvPr>
            <p:ph idx="4294967295"/>
          </p:nvPr>
        </p:nvSpPr>
        <p:spPr>
          <a:xfrm>
            <a:off x="457200" y="1124744"/>
            <a:ext cx="8291264" cy="4525963"/>
          </a:xfrm>
        </p:spPr>
        <p:txBody>
          <a:bodyPr/>
          <a:lstStyle/>
          <a:p>
            <a:pPr>
              <a:buClr>
                <a:srgbClr val="0070C0"/>
              </a:buClr>
            </a:pPr>
            <a:endParaRPr lang="tr-TR" sz="2000" i="1" dirty="0">
              <a:solidFill>
                <a:schemeClr val="tx1">
                  <a:lumMod val="85000"/>
                  <a:lumOff val="15000"/>
                </a:schemeClr>
              </a:solidFill>
            </a:endParaRPr>
          </a:p>
        </p:txBody>
      </p:sp>
      <p:sp>
        <p:nvSpPr>
          <p:cNvPr id="7" name="Rectangle 6"/>
          <p:cNvSpPr/>
          <p:nvPr/>
        </p:nvSpPr>
        <p:spPr>
          <a:xfrm>
            <a:off x="4427984" y="4437112"/>
            <a:ext cx="429114" cy="14908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0" name="Picture 9"/>
          <p:cNvPicPr/>
          <p:nvPr/>
        </p:nvPicPr>
        <p:blipFill>
          <a:blip r:embed="rId3" cstate="print"/>
          <a:stretch>
            <a:fillRect/>
          </a:stretch>
        </p:blipFill>
        <p:spPr>
          <a:xfrm>
            <a:off x="899592" y="1628800"/>
            <a:ext cx="7316592" cy="4032450"/>
          </a:xfrm>
          <a:prstGeom prst="rect">
            <a:avLst/>
          </a:prstGeom>
        </p:spPr>
      </p:pic>
      <p:sp>
        <p:nvSpPr>
          <p:cNvPr id="12" name="Rectangle 11"/>
          <p:cNvSpPr/>
          <p:nvPr/>
        </p:nvSpPr>
        <p:spPr>
          <a:xfrm>
            <a:off x="1907704" y="1988840"/>
            <a:ext cx="936104" cy="43204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5" name="Rectangle 14"/>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Cari Hesaplarımı Kontrol Et/Güncelle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graphicFrame>
        <p:nvGraphicFramePr>
          <p:cNvPr id="6" name="Diagram 5"/>
          <p:cNvGraphicFramePr/>
          <p:nvPr/>
        </p:nvGraphicFramePr>
        <p:xfrm>
          <a:off x="428596" y="1988840"/>
          <a:ext cx="8215370" cy="3663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E-FATURA, GENEL BAKIŞ</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 Kullanım Şekilleri</a:t>
            </a:r>
          </a:p>
        </p:txBody>
      </p:sp>
      <p:sp>
        <p:nvSpPr>
          <p:cNvPr id="7" name="Rectangle 6"/>
          <p:cNvSpPr/>
          <p:nvPr/>
        </p:nvSpPr>
        <p:spPr>
          <a:xfrm>
            <a:off x="539552" y="5301208"/>
            <a:ext cx="8280920" cy="338554"/>
          </a:xfrm>
          <a:prstGeom prst="rect">
            <a:avLst/>
          </a:prstGeom>
        </p:spPr>
        <p:txBody>
          <a:bodyPr wrap="square">
            <a:spAutoFit/>
          </a:bodyPr>
          <a:lstStyle/>
          <a:p>
            <a:r>
              <a:rPr lang="tr-TR" sz="1600" dirty="0" smtClean="0">
                <a:solidFill>
                  <a:srgbClr val="FF0000"/>
                </a:solidFill>
              </a:rPr>
              <a:t>e-Fatura uygulamasından yararlanmak için 3 (üç) farklı yöntemden istediğinizi seçebilirsiniz. </a:t>
            </a:r>
            <a:endParaRPr lang="tr-TR" sz="1600"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graphicFrame>
        <p:nvGraphicFramePr>
          <p:cNvPr id="6" name="Diagram 5"/>
          <p:cNvGraphicFramePr/>
          <p:nvPr/>
        </p:nvGraphicFramePr>
        <p:xfrm>
          <a:off x="467544" y="1772816"/>
          <a:ext cx="8215370" cy="1368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 Kullanım Şekilleri</a:t>
            </a:r>
          </a:p>
        </p:txBody>
      </p:sp>
      <p:sp>
        <p:nvSpPr>
          <p:cNvPr id="9" name="Rectangle 8"/>
          <p:cNvSpPr/>
          <p:nvPr/>
        </p:nvSpPr>
        <p:spPr>
          <a:xfrm>
            <a:off x="467544" y="3861048"/>
            <a:ext cx="8424936" cy="1477328"/>
          </a:xfrm>
          <a:prstGeom prst="rect">
            <a:avLst/>
          </a:prstGeom>
        </p:spPr>
        <p:txBody>
          <a:bodyPr wrap="square">
            <a:spAutoFit/>
          </a:bodyPr>
          <a:lstStyle/>
          <a:p>
            <a:pPr lvl="0"/>
            <a:r>
              <a:rPr lang="tr-TR" dirty="0" smtClean="0"/>
              <a:t>e-Fatura Portalı- Fatura Uygulamasını kendi bilgi işlem sistemi aracılığı ile kullanma </a:t>
            </a:r>
          </a:p>
          <a:p>
            <a:pPr lvl="0"/>
            <a:r>
              <a:rPr lang="tr-TR" dirty="0" smtClean="0"/>
              <a:t>konusunda yeterli alt yapıya sahip olmayan kullanıcıların uygulamadan yararlanabilmelerini sağlamak amacıyla geliştirilmiştir. </a:t>
            </a:r>
          </a:p>
          <a:p>
            <a:pPr lvl="0"/>
            <a:r>
              <a:rPr lang="tr-TR" dirty="0" smtClean="0"/>
              <a:t>e-Fatura Portalı, e-Fatura Uygulamasına ait temel fonksiyonları bünyesinde barındırmaktadır. </a:t>
            </a: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sp>
        <p:nvSpPr>
          <p:cNvPr id="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 Kullanım Şekilleri</a:t>
            </a:r>
          </a:p>
        </p:txBody>
      </p:sp>
      <p:sp>
        <p:nvSpPr>
          <p:cNvPr id="7" name="Rectangle 6"/>
          <p:cNvSpPr/>
          <p:nvPr/>
        </p:nvSpPr>
        <p:spPr>
          <a:xfrm>
            <a:off x="539552" y="1628800"/>
            <a:ext cx="7704856" cy="2862322"/>
          </a:xfrm>
          <a:prstGeom prst="rect">
            <a:avLst/>
          </a:prstGeom>
        </p:spPr>
        <p:txBody>
          <a:bodyPr wrap="square">
            <a:spAutoFit/>
          </a:bodyPr>
          <a:lstStyle/>
          <a:p>
            <a:pPr lvl="0"/>
            <a:endParaRPr lang="tr-TR" dirty="0" smtClean="0"/>
          </a:p>
          <a:p>
            <a:pPr lvl="0"/>
            <a:r>
              <a:rPr lang="tr-TR" dirty="0" smtClean="0"/>
              <a:t>Sisteme kayıtlı olan kullanıcılar, e-Fatura Portalı aracılığı ile; </a:t>
            </a:r>
          </a:p>
          <a:p>
            <a:pPr lvl="0"/>
            <a:endParaRPr lang="tr-TR" dirty="0" smtClean="0"/>
          </a:p>
          <a:p>
            <a:pPr lvl="0"/>
            <a:r>
              <a:rPr lang="tr-TR" dirty="0" smtClean="0"/>
              <a:t>• UBL-TR Fatura formatına uygun e-fatura oluşturulabilir, </a:t>
            </a:r>
          </a:p>
          <a:p>
            <a:pPr lvl="0"/>
            <a:r>
              <a:rPr lang="tr-TR" dirty="0" smtClean="0"/>
              <a:t>• Oluşturulan e-faturalar sistemde kayıtlı kullanıcılara (Alıcılara) gönderilebilir, </a:t>
            </a:r>
          </a:p>
          <a:p>
            <a:pPr lvl="0"/>
            <a:r>
              <a:rPr lang="tr-TR" dirty="0" smtClean="0"/>
              <a:t>• ERP programları aracılığı ile UBL-TR formatına uygun olarak </a:t>
            </a:r>
          </a:p>
          <a:p>
            <a:pPr lvl="0"/>
            <a:r>
              <a:rPr lang="tr-TR" dirty="0" smtClean="0"/>
              <a:t>oluşturulan, Mali Mühür ile onaylanan faturalar portala yüklenerek </a:t>
            </a:r>
          </a:p>
          <a:p>
            <a:pPr lvl="0"/>
            <a:r>
              <a:rPr lang="tr-TR" dirty="0" smtClean="0"/>
              <a:t>alıcısına gönderilebilir, </a:t>
            </a:r>
          </a:p>
          <a:p>
            <a:pPr lvl="0"/>
            <a:r>
              <a:rPr lang="tr-TR" dirty="0" smtClean="0"/>
              <a:t>• UBL-TR Fatura formatına uygun e-fatura alınabilir,</a:t>
            </a:r>
          </a:p>
          <a:p>
            <a:pPr lvl="0"/>
            <a:r>
              <a:rPr lang="tr-TR" dirty="0" smtClean="0"/>
              <a:t>• Gönderilen ve alınan e-faturalar elektronik ortamda arşivlenebilir</a:t>
            </a:r>
            <a:endParaRPr lang="tr-TR" dirty="0"/>
          </a:p>
        </p:txBody>
      </p:sp>
      <p:grpSp>
        <p:nvGrpSpPr>
          <p:cNvPr id="11" name="Group 10"/>
          <p:cNvGrpSpPr/>
          <p:nvPr/>
        </p:nvGrpSpPr>
        <p:grpSpPr>
          <a:xfrm>
            <a:off x="0" y="5517232"/>
            <a:ext cx="1979712" cy="536392"/>
            <a:chOff x="2343228" y="1008113"/>
            <a:chExt cx="3500487" cy="1216800"/>
          </a:xfrm>
        </p:grpSpPr>
        <p:sp>
          <p:nvSpPr>
            <p:cNvPr id="12" name="Rounded Rectangle 11"/>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3"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499992" y="1124744"/>
            <a:ext cx="4608512" cy="4711984"/>
          </a:xfrm>
          <a:prstGeom prst="rect">
            <a:avLst/>
          </a:prstGeom>
          <a:noFill/>
          <a:ln w="9525">
            <a:noFill/>
            <a:miter lim="800000"/>
            <a:headEnd/>
            <a:tailEnd/>
          </a:ln>
        </p:spPr>
      </p:pic>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rgbClr val="FF0000"/>
              </a:solidFill>
            </a:endParaRPr>
          </a:p>
          <a:p>
            <a:pPr>
              <a:buNone/>
            </a:pPr>
            <a:r>
              <a:rPr lang="tr-TR" sz="2000" dirty="0" smtClean="0">
                <a:solidFill>
                  <a:srgbClr val="FF0000"/>
                </a:solidFill>
              </a:rPr>
              <a:t>Firma Tanımı</a:t>
            </a:r>
          </a:p>
          <a:p>
            <a:pPr>
              <a:buNone/>
            </a:pPr>
            <a:r>
              <a:rPr lang="tr-TR" sz="2000" dirty="0" smtClean="0">
                <a:solidFill>
                  <a:schemeClr val="tx1">
                    <a:lumMod val="85000"/>
                    <a:lumOff val="15000"/>
                  </a:schemeClr>
                </a:solidFill>
              </a:rPr>
              <a:t>Cari Hesap Tanımı</a:t>
            </a:r>
          </a:p>
          <a:p>
            <a:pPr>
              <a:buNone/>
            </a:pPr>
            <a:r>
              <a:rPr lang="tr-TR" sz="2000" dirty="0" smtClean="0">
                <a:solidFill>
                  <a:schemeClr val="tx1">
                    <a:lumMod val="85000"/>
                    <a:lumOff val="15000"/>
                  </a:schemeClr>
                </a:solidFill>
              </a:rPr>
              <a:t>E-Fatura Oluşturulması</a:t>
            </a:r>
          </a:p>
          <a:p>
            <a:pPr>
              <a:buNone/>
            </a:pPr>
            <a:endParaRPr lang="tr-TR" sz="2000" dirty="0">
              <a:solidFill>
                <a:schemeClr val="tx1">
                  <a:lumMod val="85000"/>
                  <a:lumOff val="15000"/>
                </a:schemeClr>
              </a:solidFill>
            </a:endParaRPr>
          </a:p>
        </p:txBody>
      </p:sp>
      <p:sp>
        <p:nvSpPr>
          <p:cNvPr id="7" name="Rectangle 6"/>
          <p:cNvSpPr/>
          <p:nvPr/>
        </p:nvSpPr>
        <p:spPr>
          <a:xfrm>
            <a:off x="4574934" y="3838872"/>
            <a:ext cx="1581242" cy="24326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2" name="Rectangle 11"/>
          <p:cNvSpPr/>
          <p:nvPr/>
        </p:nvSpPr>
        <p:spPr>
          <a:xfrm>
            <a:off x="6444208" y="3622848"/>
            <a:ext cx="1581242" cy="24326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Rectangle 12"/>
          <p:cNvSpPr/>
          <p:nvPr/>
        </p:nvSpPr>
        <p:spPr>
          <a:xfrm>
            <a:off x="4574934" y="4725144"/>
            <a:ext cx="1581242" cy="24326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Oval 13"/>
          <p:cNvSpPr/>
          <p:nvPr/>
        </p:nvSpPr>
        <p:spPr>
          <a:xfrm>
            <a:off x="4339922" y="4486944"/>
            <a:ext cx="304086" cy="24326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1</a:t>
            </a:r>
            <a:endParaRPr lang="tr-TR" dirty="0"/>
          </a:p>
        </p:txBody>
      </p:sp>
      <p:sp>
        <p:nvSpPr>
          <p:cNvPr id="15" name="Oval 14"/>
          <p:cNvSpPr/>
          <p:nvPr/>
        </p:nvSpPr>
        <p:spPr>
          <a:xfrm>
            <a:off x="6329636" y="3451588"/>
            <a:ext cx="304086" cy="24326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2</a:t>
            </a:r>
            <a:endParaRPr lang="tr-TR" dirty="0"/>
          </a:p>
        </p:txBody>
      </p:sp>
      <p:sp>
        <p:nvSpPr>
          <p:cNvPr id="16" name="Oval 15"/>
          <p:cNvSpPr/>
          <p:nvPr/>
        </p:nvSpPr>
        <p:spPr>
          <a:xfrm>
            <a:off x="4283968" y="3739620"/>
            <a:ext cx="304086" cy="24326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3</a:t>
            </a:r>
            <a:endParaRPr lang="tr-TR" dirty="0"/>
          </a:p>
        </p:txBody>
      </p:sp>
      <p:sp>
        <p:nvSpPr>
          <p:cNvPr id="19"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0" name="Group 19"/>
          <p:cNvGrpSpPr/>
          <p:nvPr/>
        </p:nvGrpSpPr>
        <p:grpSpPr>
          <a:xfrm>
            <a:off x="0" y="5517232"/>
            <a:ext cx="1979712" cy="536392"/>
            <a:chOff x="2343228" y="1008113"/>
            <a:chExt cx="3500487" cy="1216800"/>
          </a:xfrm>
        </p:grpSpPr>
        <p:sp>
          <p:nvSpPr>
            <p:cNvPr id="21" name="Rounded Rectangle 2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3" name="Rectangle 22"/>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Ayarları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ox(i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checkerboard(across)">
                                      <p:cBhvr>
                                        <p:cTn id="20" dur="500"/>
                                        <p:tgtEl>
                                          <p:spTgt spid="15"/>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ox(i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checkerboard(across)">
                                      <p:cBhvr>
                                        <p:cTn id="28" dur="500"/>
                                        <p:tgtEl>
                                          <p:spTgt spid="16"/>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ox(i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Firma Tanımı</a:t>
            </a:r>
          </a:p>
          <a:p>
            <a:pPr>
              <a:buNone/>
            </a:pPr>
            <a:r>
              <a:rPr lang="tr-TR" sz="2000" dirty="0" smtClean="0">
                <a:solidFill>
                  <a:srgbClr val="FF0000"/>
                </a:solidFill>
              </a:rPr>
              <a:t>Cari Hesap Tanımı</a:t>
            </a:r>
          </a:p>
          <a:p>
            <a:pPr>
              <a:buNone/>
            </a:pPr>
            <a:r>
              <a:rPr lang="tr-TR" sz="2000" dirty="0" smtClean="0">
                <a:solidFill>
                  <a:schemeClr val="tx1">
                    <a:lumMod val="85000"/>
                    <a:lumOff val="15000"/>
                  </a:schemeClr>
                </a:solidFill>
              </a:rPr>
              <a:t>E-Fatura Oluşturulması</a:t>
            </a:r>
          </a:p>
          <a:p>
            <a:pPr>
              <a:buNone/>
            </a:pPr>
            <a:endParaRPr lang="tr-TR" sz="2000" dirty="0">
              <a:solidFill>
                <a:schemeClr val="tx1">
                  <a:lumMod val="85000"/>
                  <a:lumOff val="15000"/>
                </a:schemeClr>
              </a:solidFill>
            </a:endParaRPr>
          </a:p>
        </p:txBody>
      </p:sp>
      <p:pic>
        <p:nvPicPr>
          <p:cNvPr id="17" name="Picture 3"/>
          <p:cNvPicPr>
            <a:picLocks noChangeAspect="1" noChangeArrowheads="1"/>
          </p:cNvPicPr>
          <p:nvPr/>
        </p:nvPicPr>
        <p:blipFill>
          <a:blip r:embed="rId2" cstate="print"/>
          <a:srcRect/>
          <a:stretch>
            <a:fillRect/>
          </a:stretch>
        </p:blipFill>
        <p:spPr bwMode="auto">
          <a:xfrm>
            <a:off x="4215355" y="1640014"/>
            <a:ext cx="4872236" cy="4165250"/>
          </a:xfrm>
          <a:prstGeom prst="rect">
            <a:avLst/>
          </a:prstGeom>
          <a:noFill/>
          <a:ln w="9525">
            <a:noFill/>
            <a:miter lim="800000"/>
            <a:headEnd/>
            <a:tailEnd/>
          </a:ln>
        </p:spPr>
      </p:pic>
      <p:sp>
        <p:nvSpPr>
          <p:cNvPr id="18" name="Rectangle 17"/>
          <p:cNvSpPr/>
          <p:nvPr/>
        </p:nvSpPr>
        <p:spPr>
          <a:xfrm>
            <a:off x="6738296" y="4569787"/>
            <a:ext cx="1674254" cy="25757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9" name="Oval 18"/>
          <p:cNvSpPr/>
          <p:nvPr/>
        </p:nvSpPr>
        <p:spPr>
          <a:xfrm>
            <a:off x="6502274" y="4395317"/>
            <a:ext cx="321972" cy="25757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1</a:t>
            </a:r>
            <a:endParaRPr lang="tr-TR" dirty="0"/>
          </a:p>
        </p:txBody>
      </p:sp>
      <p:sp>
        <p:nvSpPr>
          <p:cNvPr id="20" name="Rectangle 19"/>
          <p:cNvSpPr/>
          <p:nvPr/>
        </p:nvSpPr>
        <p:spPr>
          <a:xfrm>
            <a:off x="6790306" y="5248315"/>
            <a:ext cx="2318198" cy="51515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21" name="Rectangle 20"/>
          <p:cNvSpPr/>
          <p:nvPr/>
        </p:nvSpPr>
        <p:spPr>
          <a:xfrm>
            <a:off x="6718298" y="4929827"/>
            <a:ext cx="2125016" cy="25757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22" name="Oval 21"/>
          <p:cNvSpPr/>
          <p:nvPr/>
        </p:nvSpPr>
        <p:spPr>
          <a:xfrm>
            <a:off x="6442329" y="4827365"/>
            <a:ext cx="321972" cy="25757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2</a:t>
            </a:r>
            <a:endParaRPr lang="tr-TR" dirty="0"/>
          </a:p>
        </p:txBody>
      </p:sp>
      <p:sp>
        <p:nvSpPr>
          <p:cNvPr id="23" name="Oval 22"/>
          <p:cNvSpPr/>
          <p:nvPr/>
        </p:nvSpPr>
        <p:spPr>
          <a:xfrm>
            <a:off x="6468334" y="5187405"/>
            <a:ext cx="321972" cy="25757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tr-TR" dirty="0" smtClean="0"/>
              <a:t>3</a:t>
            </a:r>
            <a:endParaRPr lang="tr-TR" dirty="0"/>
          </a:p>
        </p:txBody>
      </p:sp>
      <p:sp>
        <p:nvSpPr>
          <p:cNvPr id="1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5" name="Group 24"/>
          <p:cNvGrpSpPr/>
          <p:nvPr/>
        </p:nvGrpSpPr>
        <p:grpSpPr>
          <a:xfrm>
            <a:off x="0" y="5517232"/>
            <a:ext cx="1979712" cy="536392"/>
            <a:chOff x="2343228" y="1008113"/>
            <a:chExt cx="3500487" cy="1216800"/>
          </a:xfrm>
        </p:grpSpPr>
        <p:sp>
          <p:nvSpPr>
            <p:cNvPr id="26" name="Rounded Rectangle 25"/>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7"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8" name="Rectangle 27"/>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Ayarları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heckerboard(across)">
                                      <p:cBhvr>
                                        <p:cTn id="12" dur="500"/>
                                        <p:tgtEl>
                                          <p:spTgt spid="19"/>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ox(i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checkerboard(across)">
                                      <p:cBhvr>
                                        <p:cTn id="20" dur="500"/>
                                        <p:tgtEl>
                                          <p:spTgt spid="22"/>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ox(in)">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ox(in)">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Firma Tanımı</a:t>
            </a:r>
          </a:p>
          <a:p>
            <a:pPr>
              <a:buNone/>
            </a:pPr>
            <a:r>
              <a:rPr lang="tr-TR" sz="2000" dirty="0" smtClean="0">
                <a:solidFill>
                  <a:schemeClr val="tx1">
                    <a:lumMod val="85000"/>
                    <a:lumOff val="15000"/>
                  </a:schemeClr>
                </a:solidFill>
              </a:rPr>
              <a:t>Cari Hesap Tanımı</a:t>
            </a:r>
          </a:p>
          <a:p>
            <a:pPr>
              <a:buNone/>
            </a:pPr>
            <a:r>
              <a:rPr lang="tr-TR" sz="2000" dirty="0" smtClean="0">
                <a:solidFill>
                  <a:srgbClr val="FF0000"/>
                </a:solidFill>
              </a:rPr>
              <a:t>E-Fatura Oluşturulması</a:t>
            </a:r>
          </a:p>
          <a:p>
            <a:pPr>
              <a:buNone/>
            </a:pPr>
            <a:endParaRPr lang="tr-TR" sz="2000" dirty="0">
              <a:solidFill>
                <a:schemeClr val="tx1">
                  <a:lumMod val="85000"/>
                  <a:lumOff val="15000"/>
                </a:schemeClr>
              </a:solidFill>
            </a:endParaRPr>
          </a:p>
        </p:txBody>
      </p:sp>
      <p:pic>
        <p:nvPicPr>
          <p:cNvPr id="11" name="Picture 3"/>
          <p:cNvPicPr>
            <a:picLocks noChangeAspect="1" noChangeArrowheads="1"/>
          </p:cNvPicPr>
          <p:nvPr/>
        </p:nvPicPr>
        <p:blipFill>
          <a:blip r:embed="rId2" cstate="print"/>
          <a:srcRect/>
          <a:stretch>
            <a:fillRect/>
          </a:stretch>
        </p:blipFill>
        <p:spPr bwMode="auto">
          <a:xfrm>
            <a:off x="2123728" y="2852936"/>
            <a:ext cx="6912768" cy="2956177"/>
          </a:xfrm>
          <a:prstGeom prst="rect">
            <a:avLst/>
          </a:prstGeom>
          <a:noFill/>
          <a:ln w="9525">
            <a:noFill/>
            <a:miter lim="800000"/>
            <a:headEnd/>
            <a:tailEnd/>
          </a:ln>
        </p:spPr>
      </p:pic>
      <p:sp>
        <p:nvSpPr>
          <p:cNvPr id="12" name="Rectangle 11"/>
          <p:cNvSpPr/>
          <p:nvPr/>
        </p:nvSpPr>
        <p:spPr>
          <a:xfrm>
            <a:off x="2267744" y="3429000"/>
            <a:ext cx="1872208"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Rectangle 12"/>
          <p:cNvSpPr/>
          <p:nvPr/>
        </p:nvSpPr>
        <p:spPr>
          <a:xfrm>
            <a:off x="4211960" y="5157192"/>
            <a:ext cx="14041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5" name="Group 14"/>
          <p:cNvGrpSpPr/>
          <p:nvPr/>
        </p:nvGrpSpPr>
        <p:grpSpPr>
          <a:xfrm>
            <a:off x="0" y="5517232"/>
            <a:ext cx="1979712" cy="536392"/>
            <a:chOff x="2343228" y="1008113"/>
            <a:chExt cx="3500487" cy="1216800"/>
          </a:xfrm>
        </p:grpSpPr>
        <p:sp>
          <p:nvSpPr>
            <p:cNvPr id="16" name="Rounded Rectangle 15"/>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7"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8" name="Rectangle 17"/>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Ayarları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b="1" dirty="0" smtClean="0">
              <a:solidFill>
                <a:srgbClr val="0070C0"/>
              </a:solidFill>
            </a:endParaRPr>
          </a:p>
          <a:p>
            <a:pPr>
              <a:buNone/>
            </a:pPr>
            <a:r>
              <a:rPr lang="tr-TR" sz="2000" dirty="0" smtClean="0">
                <a:solidFill>
                  <a:srgbClr val="FF0000"/>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7" name="Picture 3"/>
          <p:cNvPicPr>
            <a:picLocks noChangeAspect="1" noChangeArrowheads="1"/>
          </p:cNvPicPr>
          <p:nvPr/>
        </p:nvPicPr>
        <p:blipFill>
          <a:blip r:embed="rId2" cstate="print"/>
          <a:srcRect/>
          <a:stretch>
            <a:fillRect/>
          </a:stretch>
        </p:blipFill>
        <p:spPr bwMode="auto">
          <a:xfrm>
            <a:off x="6682294" y="1052736"/>
            <a:ext cx="2138178" cy="4661394"/>
          </a:xfrm>
          <a:prstGeom prst="rect">
            <a:avLst/>
          </a:prstGeom>
          <a:noFill/>
          <a:ln w="9525">
            <a:noFill/>
            <a:miter lim="800000"/>
            <a:headEnd/>
            <a:tailEnd/>
          </a:ln>
        </p:spPr>
      </p:pic>
      <p:sp>
        <p:nvSpPr>
          <p:cNvPr id="10" name="Rectangle 9"/>
          <p:cNvSpPr/>
          <p:nvPr/>
        </p:nvSpPr>
        <p:spPr>
          <a:xfrm>
            <a:off x="6787553" y="1590962"/>
            <a:ext cx="1818532" cy="18185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Rectangle 13"/>
          <p:cNvSpPr/>
          <p:nvPr/>
        </p:nvSpPr>
        <p:spPr>
          <a:xfrm>
            <a:off x="6588224" y="4596382"/>
            <a:ext cx="2250422" cy="27277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7" name="Group 16"/>
          <p:cNvGrpSpPr/>
          <p:nvPr/>
        </p:nvGrpSpPr>
        <p:grpSpPr>
          <a:xfrm>
            <a:off x="0" y="5517232"/>
            <a:ext cx="1979712" cy="536392"/>
            <a:chOff x="2343228" y="1008113"/>
            <a:chExt cx="3500487" cy="1216800"/>
          </a:xfrm>
        </p:grpSpPr>
        <p:sp>
          <p:nvSpPr>
            <p:cNvPr id="18" name="Rounded Rectangle 17"/>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0" name="Rectangle 1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b="1" dirty="0" smtClean="0">
              <a:solidFill>
                <a:srgbClr val="0070C0"/>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rgbClr val="FF0000"/>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11" name="Picture 4"/>
          <p:cNvPicPr>
            <a:picLocks noChangeAspect="1" noChangeArrowheads="1"/>
          </p:cNvPicPr>
          <p:nvPr/>
        </p:nvPicPr>
        <p:blipFill>
          <a:blip r:embed="rId2" cstate="print"/>
          <a:srcRect/>
          <a:stretch>
            <a:fillRect/>
          </a:stretch>
        </p:blipFill>
        <p:spPr bwMode="auto">
          <a:xfrm>
            <a:off x="3374130" y="2780928"/>
            <a:ext cx="5662366" cy="2968378"/>
          </a:xfrm>
          <a:prstGeom prst="rect">
            <a:avLst/>
          </a:prstGeom>
          <a:noFill/>
          <a:ln w="9525">
            <a:noFill/>
            <a:miter lim="800000"/>
            <a:headEnd/>
            <a:tailEnd/>
          </a:ln>
        </p:spPr>
      </p:pic>
      <p:sp>
        <p:nvSpPr>
          <p:cNvPr id="12" name="Rectangle 11"/>
          <p:cNvSpPr/>
          <p:nvPr/>
        </p:nvSpPr>
        <p:spPr>
          <a:xfrm flipH="1">
            <a:off x="5868144" y="3429000"/>
            <a:ext cx="754304" cy="18857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Rectangle 12"/>
          <p:cNvSpPr/>
          <p:nvPr/>
        </p:nvSpPr>
        <p:spPr>
          <a:xfrm>
            <a:off x="7619902" y="5418960"/>
            <a:ext cx="696514" cy="314296"/>
          </a:xfrm>
          <a:prstGeom prst="rect">
            <a:avLst/>
          </a:prstGeom>
          <a:solidFill>
            <a:schemeClr val="lt1">
              <a:alpha val="0"/>
            </a:schemeClr>
          </a:solidFill>
          <a:ln w="22225"/>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1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5" name="Group 14"/>
          <p:cNvGrpSpPr/>
          <p:nvPr/>
        </p:nvGrpSpPr>
        <p:grpSpPr>
          <a:xfrm>
            <a:off x="0" y="5517232"/>
            <a:ext cx="1979712" cy="536392"/>
            <a:chOff x="2343228" y="1008113"/>
            <a:chExt cx="3500487" cy="1216800"/>
          </a:xfrm>
        </p:grpSpPr>
        <p:sp>
          <p:nvSpPr>
            <p:cNvPr id="16" name="Rounded Rectangle 15"/>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7"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8" name="Rectangle 17"/>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b="1" dirty="0" smtClean="0">
              <a:solidFill>
                <a:srgbClr val="0070C0"/>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rgbClr val="FF0000"/>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smtClean="0">
              <a:solidFill>
                <a:schemeClr val="tx1">
                  <a:lumMod val="85000"/>
                  <a:lumOff val="15000"/>
                </a:schemeClr>
              </a:solidFill>
            </a:endParaRPr>
          </a:p>
          <a:p>
            <a:pPr>
              <a:buNone/>
            </a:pPr>
            <a:endParaRPr lang="tr-TR" sz="2000" dirty="0">
              <a:solidFill>
                <a:schemeClr val="tx1">
                  <a:lumMod val="85000"/>
                  <a:lumOff val="15000"/>
                </a:schemeClr>
              </a:solidFill>
            </a:endParaRPr>
          </a:p>
        </p:txBody>
      </p:sp>
      <p:pic>
        <p:nvPicPr>
          <p:cNvPr id="10" name="Picture 1"/>
          <p:cNvPicPr>
            <a:picLocks noChangeAspect="1" noChangeArrowheads="1"/>
          </p:cNvPicPr>
          <p:nvPr/>
        </p:nvPicPr>
        <p:blipFill>
          <a:blip r:embed="rId2" cstate="print"/>
          <a:srcRect/>
          <a:stretch>
            <a:fillRect/>
          </a:stretch>
        </p:blipFill>
        <p:spPr bwMode="auto">
          <a:xfrm>
            <a:off x="6570404" y="1268760"/>
            <a:ext cx="2250068" cy="1656184"/>
          </a:xfrm>
          <a:prstGeom prst="rect">
            <a:avLst/>
          </a:prstGeom>
          <a:noFill/>
          <a:ln w="9525">
            <a:noFill/>
            <a:miter lim="800000"/>
            <a:headEnd/>
            <a:tailEnd/>
          </a:ln>
        </p:spPr>
      </p:pic>
      <p:sp>
        <p:nvSpPr>
          <p:cNvPr id="14" name="Rectangle 13"/>
          <p:cNvSpPr/>
          <p:nvPr/>
        </p:nvSpPr>
        <p:spPr>
          <a:xfrm>
            <a:off x="6786427" y="2159174"/>
            <a:ext cx="1707354" cy="18970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5" name="Picture 3"/>
          <p:cNvPicPr>
            <a:picLocks noChangeAspect="1" noChangeArrowheads="1"/>
          </p:cNvPicPr>
          <p:nvPr/>
        </p:nvPicPr>
        <p:blipFill>
          <a:blip r:embed="rId3" cstate="print"/>
          <a:srcRect/>
          <a:stretch>
            <a:fillRect/>
          </a:stretch>
        </p:blipFill>
        <p:spPr bwMode="auto">
          <a:xfrm>
            <a:off x="3203848" y="2564904"/>
            <a:ext cx="5741820" cy="2971804"/>
          </a:xfrm>
          <a:prstGeom prst="rect">
            <a:avLst/>
          </a:prstGeom>
          <a:noFill/>
          <a:ln w="9525">
            <a:noFill/>
            <a:miter lim="800000"/>
            <a:headEnd/>
            <a:tailEnd/>
          </a:ln>
        </p:spPr>
      </p:pic>
      <p:sp>
        <p:nvSpPr>
          <p:cNvPr id="16" name="Rectangle 15"/>
          <p:cNvSpPr/>
          <p:nvPr/>
        </p:nvSpPr>
        <p:spPr>
          <a:xfrm>
            <a:off x="4139952" y="5146947"/>
            <a:ext cx="1008112" cy="29827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7" name="Picture 2"/>
          <p:cNvPicPr>
            <a:picLocks noChangeAspect="1" noChangeArrowheads="1"/>
          </p:cNvPicPr>
          <p:nvPr/>
        </p:nvPicPr>
        <p:blipFill>
          <a:blip r:embed="rId4" cstate="print"/>
          <a:srcRect/>
          <a:stretch>
            <a:fillRect/>
          </a:stretch>
        </p:blipFill>
        <p:spPr bwMode="auto">
          <a:xfrm>
            <a:off x="6228184" y="3429000"/>
            <a:ext cx="2627595" cy="2340673"/>
          </a:xfrm>
          <a:prstGeom prst="rect">
            <a:avLst/>
          </a:prstGeom>
          <a:noFill/>
          <a:ln w="9525">
            <a:noFill/>
            <a:miter lim="800000"/>
            <a:headEnd/>
            <a:tailEnd/>
          </a:ln>
        </p:spPr>
      </p:pic>
      <p:sp>
        <p:nvSpPr>
          <p:cNvPr id="18" name="Rectangle 17"/>
          <p:cNvSpPr/>
          <p:nvPr/>
        </p:nvSpPr>
        <p:spPr>
          <a:xfrm>
            <a:off x="7956376" y="5517233"/>
            <a:ext cx="5040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9" name="Picture 6"/>
          <p:cNvPicPr>
            <a:picLocks noChangeAspect="1" noChangeArrowheads="1"/>
          </p:cNvPicPr>
          <p:nvPr/>
        </p:nvPicPr>
        <p:blipFill>
          <a:blip r:embed="rId5" cstate="print"/>
          <a:srcRect/>
          <a:stretch>
            <a:fillRect/>
          </a:stretch>
        </p:blipFill>
        <p:spPr bwMode="auto">
          <a:xfrm>
            <a:off x="6876256" y="4077072"/>
            <a:ext cx="1304925" cy="1047750"/>
          </a:xfrm>
          <a:prstGeom prst="rect">
            <a:avLst/>
          </a:prstGeom>
          <a:noFill/>
          <a:ln w="9525">
            <a:noFill/>
            <a:miter lim="800000"/>
            <a:headEnd/>
            <a:tailEnd/>
          </a:ln>
          <a:effectLst/>
        </p:spPr>
      </p:pic>
      <p:sp>
        <p:nvSpPr>
          <p:cNvPr id="1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0" name="Group 19"/>
          <p:cNvGrpSpPr/>
          <p:nvPr/>
        </p:nvGrpSpPr>
        <p:grpSpPr>
          <a:xfrm>
            <a:off x="0" y="5517232"/>
            <a:ext cx="1979712" cy="536392"/>
            <a:chOff x="2343228" y="1008113"/>
            <a:chExt cx="3500487" cy="1216800"/>
          </a:xfrm>
        </p:grpSpPr>
        <p:sp>
          <p:nvSpPr>
            <p:cNvPr id="21" name="Rounded Rectangle 2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3" name="Rectangle 22"/>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ox(in)">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amond(in)">
                                      <p:cBhvr>
                                        <p:cTn id="3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b="1" dirty="0" smtClean="0">
              <a:solidFill>
                <a:srgbClr val="0070C0"/>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rgbClr val="FF0000"/>
                </a:solidFill>
              </a:rPr>
              <a:t>Zarflama</a:t>
            </a:r>
          </a:p>
          <a:p>
            <a:pPr>
              <a:buNone/>
            </a:pPr>
            <a:r>
              <a:rPr lang="tr-TR" sz="2000" dirty="0" smtClean="0"/>
              <a:t>Gönderim</a:t>
            </a:r>
          </a:p>
          <a:p>
            <a:pPr>
              <a:buNone/>
            </a:pPr>
            <a:endParaRPr lang="tr-TR" sz="2000" dirty="0">
              <a:solidFill>
                <a:schemeClr val="tx1">
                  <a:lumMod val="85000"/>
                  <a:lumOff val="15000"/>
                </a:schemeClr>
              </a:solidFill>
            </a:endParaRPr>
          </a:p>
        </p:txBody>
      </p:sp>
      <p:pic>
        <p:nvPicPr>
          <p:cNvPr id="11" name="Picture 6"/>
          <p:cNvPicPr>
            <a:picLocks noChangeAspect="1" noChangeArrowheads="1"/>
          </p:cNvPicPr>
          <p:nvPr/>
        </p:nvPicPr>
        <p:blipFill>
          <a:blip r:embed="rId2" cstate="print"/>
          <a:srcRect/>
          <a:stretch>
            <a:fillRect/>
          </a:stretch>
        </p:blipFill>
        <p:spPr bwMode="auto">
          <a:xfrm>
            <a:off x="3275856" y="2780928"/>
            <a:ext cx="5410200" cy="2933700"/>
          </a:xfrm>
          <a:prstGeom prst="rect">
            <a:avLst/>
          </a:prstGeom>
          <a:noFill/>
          <a:ln w="9525">
            <a:noFill/>
            <a:miter lim="800000"/>
            <a:headEnd/>
            <a:tailEnd/>
          </a:ln>
        </p:spPr>
      </p:pic>
      <p:pic>
        <p:nvPicPr>
          <p:cNvPr id="12" name="Picture 4"/>
          <p:cNvPicPr>
            <a:picLocks noChangeAspect="1" noChangeArrowheads="1"/>
          </p:cNvPicPr>
          <p:nvPr/>
        </p:nvPicPr>
        <p:blipFill>
          <a:blip r:embed="rId3" cstate="print"/>
          <a:srcRect/>
          <a:stretch>
            <a:fillRect/>
          </a:stretch>
        </p:blipFill>
        <p:spPr bwMode="auto">
          <a:xfrm>
            <a:off x="6561232" y="1196752"/>
            <a:ext cx="2301438" cy="1627634"/>
          </a:xfrm>
          <a:prstGeom prst="rect">
            <a:avLst/>
          </a:prstGeom>
          <a:noFill/>
          <a:ln w="9525">
            <a:noFill/>
            <a:miter lim="800000"/>
            <a:headEnd/>
            <a:tailEnd/>
          </a:ln>
        </p:spPr>
      </p:pic>
      <p:sp>
        <p:nvSpPr>
          <p:cNvPr id="13" name="Rectangle 12"/>
          <p:cNvSpPr/>
          <p:nvPr/>
        </p:nvSpPr>
        <p:spPr>
          <a:xfrm>
            <a:off x="6754457" y="2285652"/>
            <a:ext cx="1786176" cy="19846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8" name="Rectangle 17"/>
          <p:cNvSpPr/>
          <p:nvPr/>
        </p:nvSpPr>
        <p:spPr>
          <a:xfrm>
            <a:off x="4211960" y="5373216"/>
            <a:ext cx="1080120"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6" name="Group 15"/>
          <p:cNvGrpSpPr/>
          <p:nvPr/>
        </p:nvGrpSpPr>
        <p:grpSpPr>
          <a:xfrm>
            <a:off x="0" y="5517232"/>
            <a:ext cx="1979712" cy="536392"/>
            <a:chOff x="2343228" y="1008113"/>
            <a:chExt cx="3500487" cy="1216800"/>
          </a:xfrm>
        </p:grpSpPr>
        <p:sp>
          <p:nvSpPr>
            <p:cNvPr id="17" name="Rounded Rectangle 16"/>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0" name="Rectangle 1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t>Zarflama</a:t>
            </a:r>
          </a:p>
          <a:p>
            <a:pPr>
              <a:buNone/>
            </a:pPr>
            <a:r>
              <a:rPr lang="tr-TR" sz="2000" dirty="0" smtClean="0">
                <a:solidFill>
                  <a:srgbClr val="FF0000"/>
                </a:solidFill>
              </a:rPr>
              <a:t>Gönderim</a:t>
            </a:r>
          </a:p>
          <a:p>
            <a:pPr>
              <a:buNone/>
            </a:pPr>
            <a:endParaRPr lang="tr-TR" sz="2000" dirty="0">
              <a:solidFill>
                <a:schemeClr val="tx1">
                  <a:lumMod val="85000"/>
                  <a:lumOff val="15000"/>
                </a:schemeClr>
              </a:solidFill>
            </a:endParaRPr>
          </a:p>
        </p:txBody>
      </p:sp>
      <p:pic>
        <p:nvPicPr>
          <p:cNvPr id="10" name="Picture 3"/>
          <p:cNvPicPr>
            <a:picLocks noChangeAspect="1" noChangeArrowheads="1"/>
          </p:cNvPicPr>
          <p:nvPr/>
        </p:nvPicPr>
        <p:blipFill>
          <a:blip r:embed="rId2" cstate="print"/>
          <a:srcRect/>
          <a:stretch>
            <a:fillRect/>
          </a:stretch>
        </p:blipFill>
        <p:spPr bwMode="auto">
          <a:xfrm>
            <a:off x="683568" y="3614514"/>
            <a:ext cx="8372475" cy="2190750"/>
          </a:xfrm>
          <a:prstGeom prst="rect">
            <a:avLst/>
          </a:prstGeom>
          <a:noFill/>
          <a:ln w="9525">
            <a:noFill/>
            <a:miter lim="800000"/>
            <a:headEnd/>
            <a:tailEnd/>
          </a:ln>
        </p:spPr>
      </p:pic>
      <p:sp>
        <p:nvSpPr>
          <p:cNvPr id="14" name="Rectangle 13"/>
          <p:cNvSpPr/>
          <p:nvPr/>
        </p:nvSpPr>
        <p:spPr>
          <a:xfrm>
            <a:off x="7390085" y="544522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Rectangle 14"/>
          <p:cNvSpPr/>
          <p:nvPr/>
        </p:nvSpPr>
        <p:spPr>
          <a:xfrm>
            <a:off x="765349" y="3557761"/>
            <a:ext cx="237626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027" name="Picture 3"/>
          <p:cNvPicPr>
            <a:picLocks noChangeAspect="1" noChangeArrowheads="1"/>
          </p:cNvPicPr>
          <p:nvPr/>
        </p:nvPicPr>
        <p:blipFill>
          <a:blip r:embed="rId3" cstate="print"/>
          <a:srcRect/>
          <a:stretch>
            <a:fillRect/>
          </a:stretch>
        </p:blipFill>
        <p:spPr bwMode="auto">
          <a:xfrm>
            <a:off x="2987824" y="2924944"/>
            <a:ext cx="5057775" cy="224790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4880614" y="1700808"/>
            <a:ext cx="3867850" cy="3548260"/>
          </a:xfrm>
          <a:prstGeom prst="rect">
            <a:avLst/>
          </a:prstGeom>
          <a:noFill/>
          <a:ln w="9525">
            <a:noFill/>
            <a:miter lim="800000"/>
            <a:headEnd/>
            <a:tailEnd/>
          </a:ln>
        </p:spPr>
      </p:pic>
      <p:sp>
        <p:nvSpPr>
          <p:cNvPr id="16" name="Rectangle 15"/>
          <p:cNvSpPr/>
          <p:nvPr/>
        </p:nvSpPr>
        <p:spPr>
          <a:xfrm>
            <a:off x="4860032" y="3501008"/>
            <a:ext cx="381642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7" name="Rectangle 16"/>
          <p:cNvSpPr/>
          <p:nvPr/>
        </p:nvSpPr>
        <p:spPr>
          <a:xfrm>
            <a:off x="6372200" y="472514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8" name="Group 17"/>
          <p:cNvGrpSpPr/>
          <p:nvPr/>
        </p:nvGrpSpPr>
        <p:grpSpPr>
          <a:xfrm>
            <a:off x="0" y="5517232"/>
            <a:ext cx="1979712" cy="536392"/>
            <a:chOff x="2343228" y="1008113"/>
            <a:chExt cx="3500487" cy="1216800"/>
          </a:xfrm>
        </p:grpSpPr>
        <p:sp>
          <p:nvSpPr>
            <p:cNvPr id="19" name="Rounded Rectangle 18"/>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0"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1" name="Rectangle 2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diamond(in)">
                                      <p:cBhvr>
                                        <p:cTn id="17" dur="2000"/>
                                        <p:tgtEl>
                                          <p:spTgt spid="1027"/>
                                        </p:tgtEl>
                                      </p:cBhvr>
                                    </p:animEffect>
                                  </p:childTnLst>
                                </p:cTn>
                              </p:par>
                              <p:par>
                                <p:cTn id="18" presetID="4" presetClass="exit" presetSubtype="16" fill="hold" nodeType="withEffect">
                                  <p:stCondLst>
                                    <p:cond delay="0"/>
                                  </p:stCondLst>
                                  <p:childTnLst>
                                    <p:animEffect transition="out" filter="box(in)">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ox(i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nodeType="clickEffect">
                                  <p:stCondLst>
                                    <p:cond delay="0"/>
                                  </p:stCondLst>
                                  <p:childTnLst>
                                    <p:anim calcmode="lin" valueType="num">
                                      <p:cBhvr additive="base">
                                        <p:cTn id="29" dur="500"/>
                                        <p:tgtEl>
                                          <p:spTgt spid="1027"/>
                                        </p:tgtEl>
                                        <p:attrNameLst>
                                          <p:attrName>ppt_x</p:attrName>
                                        </p:attrNameLst>
                                      </p:cBhvr>
                                      <p:tavLst>
                                        <p:tav tm="0">
                                          <p:val>
                                            <p:strVal val="ppt_x"/>
                                          </p:val>
                                        </p:tav>
                                        <p:tav tm="100000">
                                          <p:val>
                                            <p:strVal val="ppt_x"/>
                                          </p:val>
                                        </p:tav>
                                      </p:tavLst>
                                    </p:anim>
                                    <p:anim calcmode="lin" valueType="num">
                                      <p:cBhvr additive="base">
                                        <p:cTn id="30" dur="500"/>
                                        <p:tgtEl>
                                          <p:spTgt spid="1027"/>
                                        </p:tgtEl>
                                        <p:attrNameLst>
                                          <p:attrName>ppt_y</p:attrName>
                                        </p:attrNameLst>
                                      </p:cBhvr>
                                      <p:tavLst>
                                        <p:tav tm="0">
                                          <p:val>
                                            <p:strVal val="ppt_y"/>
                                          </p:val>
                                        </p:tav>
                                        <p:tav tm="100000">
                                          <p:val>
                                            <p:strVal val="1+ppt_h/2"/>
                                          </p:val>
                                        </p:tav>
                                      </p:tavLst>
                                    </p:anim>
                                    <p:set>
                                      <p:cBhvr>
                                        <p:cTn id="31" dur="1" fill="hold">
                                          <p:stCondLst>
                                            <p:cond delay="499"/>
                                          </p:stCondLst>
                                        </p:cTn>
                                        <p:tgtEl>
                                          <p:spTgt spid="1027"/>
                                        </p:tgtEl>
                                        <p:attrNameLst>
                                          <p:attrName>style.visibility</p:attrName>
                                        </p:attrNameLst>
                                      </p:cBhvr>
                                      <p:to>
                                        <p:strVal val="hidden"/>
                                      </p:to>
                                    </p:set>
                                  </p:childTnLst>
                                </p:cTn>
                              </p:par>
                              <p:par>
                                <p:cTn id="32" presetID="4" presetClass="exit" presetSubtype="16" fill="hold" grpId="1" nodeType="withEffect">
                                  <p:stCondLst>
                                    <p:cond delay="0"/>
                                  </p:stCondLst>
                                  <p:childTnLst>
                                    <p:animEffect transition="out" filter="box(in)">
                                      <p:cBhvr>
                                        <p:cTn id="33" dur="500"/>
                                        <p:tgtEl>
                                          <p:spTgt spid="17"/>
                                        </p:tgtEl>
                                      </p:cBhvr>
                                    </p:animEffect>
                                    <p:set>
                                      <p:cBhvr>
                                        <p:cTn id="34" dur="1" fill="hold">
                                          <p:stCondLst>
                                            <p:cond delay="499"/>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ox(in)">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028"/>
                                        </p:tgtEl>
                                        <p:attrNameLst>
                                          <p:attrName>style.visibility</p:attrName>
                                        </p:attrNameLst>
                                      </p:cBhvr>
                                      <p:to>
                                        <p:strVal val="visible"/>
                                      </p:to>
                                    </p:set>
                                    <p:animEffect transition="in" filter="checkerboard(across)">
                                      <p:cBhvr>
                                        <p:cTn id="44" dur="500"/>
                                        <p:tgtEl>
                                          <p:spTgt spid="1028"/>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ox(in)">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7"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rgbClr val="FF0000"/>
              </a:solidFill>
            </a:endParaRPr>
          </a:p>
          <a:p>
            <a:pPr>
              <a:buNone/>
            </a:pPr>
            <a:r>
              <a:rPr lang="tr-TR" sz="2000" dirty="0" smtClean="0">
                <a:solidFill>
                  <a:srgbClr val="FF0000"/>
                </a:solidFill>
              </a:rPr>
              <a:t>Portale Giriş </a:t>
            </a:r>
          </a:p>
          <a:p>
            <a:pPr>
              <a:buNone/>
            </a:pPr>
            <a:r>
              <a:rPr lang="tr-TR" sz="2000" dirty="0" smtClean="0">
                <a:solidFill>
                  <a:schemeClr val="tx1">
                    <a:lumMod val="85000"/>
                    <a:lumOff val="15000"/>
                  </a:schemeClr>
                </a:solidFill>
              </a:rPr>
              <a:t>Yükleme Araçları</a:t>
            </a:r>
          </a:p>
          <a:p>
            <a:pPr>
              <a:buNone/>
            </a:pPr>
            <a:r>
              <a:rPr lang="tr-TR" sz="2000" dirty="0" smtClean="0">
                <a:solidFill>
                  <a:schemeClr val="tx1">
                    <a:lumMod val="85000"/>
                    <a:lumOff val="15000"/>
                  </a:schemeClr>
                </a:solidFill>
              </a:rPr>
              <a:t>Dosya Seçimi</a:t>
            </a:r>
          </a:p>
          <a:p>
            <a:pPr>
              <a:buNone/>
            </a:pPr>
            <a:r>
              <a:rPr lang="tr-TR" sz="2000" dirty="0" smtClean="0">
                <a:solidFill>
                  <a:schemeClr val="tx1">
                    <a:lumMod val="85000"/>
                    <a:lumOff val="15000"/>
                  </a:schemeClr>
                </a:solidFill>
              </a:rPr>
              <a:t>Faturanın Yüklenmesi</a:t>
            </a:r>
          </a:p>
          <a:p>
            <a:pPr>
              <a:buNone/>
            </a:pPr>
            <a:r>
              <a:rPr lang="tr-TR" sz="2000" dirty="0" smtClean="0">
                <a:solidFill>
                  <a:schemeClr val="tx1">
                    <a:lumMod val="85000"/>
                    <a:lumOff val="15000"/>
                  </a:schemeClr>
                </a:solidFill>
              </a:rPr>
              <a:t>Faturanın Gönderimi</a:t>
            </a:r>
          </a:p>
          <a:p>
            <a:pPr>
              <a:buNone/>
            </a:pPr>
            <a:endParaRPr lang="tr-TR" sz="2000" dirty="0">
              <a:solidFill>
                <a:schemeClr val="tx1">
                  <a:lumMod val="85000"/>
                  <a:lumOff val="15000"/>
                </a:schemeClr>
              </a:solidFill>
            </a:endParaRPr>
          </a:p>
        </p:txBody>
      </p:sp>
      <p:pic>
        <p:nvPicPr>
          <p:cNvPr id="4101" name="Picture 5"/>
          <p:cNvPicPr>
            <a:picLocks noChangeAspect="1" noChangeArrowheads="1"/>
          </p:cNvPicPr>
          <p:nvPr/>
        </p:nvPicPr>
        <p:blipFill>
          <a:blip r:embed="rId2" cstate="print"/>
          <a:srcRect r="45252"/>
          <a:stretch>
            <a:fillRect/>
          </a:stretch>
        </p:blipFill>
        <p:spPr bwMode="auto">
          <a:xfrm>
            <a:off x="2987824" y="1772816"/>
            <a:ext cx="6074524" cy="3532988"/>
          </a:xfrm>
          <a:prstGeom prst="rect">
            <a:avLst/>
          </a:prstGeom>
          <a:noFill/>
          <a:ln w="9525">
            <a:noFill/>
            <a:miter lim="800000"/>
            <a:headEnd/>
            <a:tailEnd/>
          </a:ln>
        </p:spPr>
      </p:pic>
      <p:sp>
        <p:nvSpPr>
          <p:cNvPr id="7"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0" name="Group 9"/>
          <p:cNvGrpSpPr/>
          <p:nvPr/>
        </p:nvGrpSpPr>
        <p:grpSpPr>
          <a:xfrm>
            <a:off x="0" y="5517232"/>
            <a:ext cx="1979712" cy="536392"/>
            <a:chOff x="2343228" y="1008113"/>
            <a:chExt cx="3500487" cy="1216800"/>
          </a:xfrm>
        </p:grpSpPr>
        <p:sp>
          <p:nvSpPr>
            <p:cNvPr id="11" name="Rounded Rectangle 1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3" name="Rectangle 12"/>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GİB e-fatura Portal aktarım işlemleri;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blinds(horizontal)">
                                      <p:cBhvr>
                                        <p:cTn id="7"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Portale Giriş </a:t>
            </a:r>
          </a:p>
          <a:p>
            <a:pPr>
              <a:buNone/>
            </a:pPr>
            <a:r>
              <a:rPr lang="tr-TR" sz="2000" dirty="0" smtClean="0">
                <a:solidFill>
                  <a:srgbClr val="FF0000"/>
                </a:solidFill>
              </a:rPr>
              <a:t>Yükleme Araçları</a:t>
            </a:r>
          </a:p>
          <a:p>
            <a:pPr>
              <a:buNone/>
            </a:pPr>
            <a:r>
              <a:rPr lang="tr-TR" sz="2000" dirty="0" smtClean="0">
                <a:solidFill>
                  <a:schemeClr val="tx1">
                    <a:lumMod val="85000"/>
                    <a:lumOff val="15000"/>
                  </a:schemeClr>
                </a:solidFill>
              </a:rPr>
              <a:t>Dosya Seçimi</a:t>
            </a:r>
          </a:p>
          <a:p>
            <a:pPr>
              <a:buNone/>
            </a:pPr>
            <a:r>
              <a:rPr lang="tr-TR" sz="2000" dirty="0" smtClean="0">
                <a:solidFill>
                  <a:schemeClr val="tx1">
                    <a:lumMod val="85000"/>
                    <a:lumOff val="15000"/>
                  </a:schemeClr>
                </a:solidFill>
              </a:rPr>
              <a:t>Faturanın Yüklenmesi</a:t>
            </a:r>
          </a:p>
          <a:p>
            <a:pPr>
              <a:buNone/>
            </a:pPr>
            <a:r>
              <a:rPr lang="tr-TR" sz="2000" dirty="0" smtClean="0">
                <a:solidFill>
                  <a:schemeClr val="tx1">
                    <a:lumMod val="85000"/>
                    <a:lumOff val="15000"/>
                  </a:schemeClr>
                </a:solidFill>
              </a:rPr>
              <a:t>Faturanın Gönderimi</a:t>
            </a:r>
          </a:p>
          <a:p>
            <a:pPr>
              <a:buNone/>
            </a:pPr>
            <a:endParaRPr lang="tr-TR" sz="2000" dirty="0">
              <a:solidFill>
                <a:schemeClr val="tx1">
                  <a:lumMod val="85000"/>
                  <a:lumOff val="15000"/>
                </a:schemeClr>
              </a:solidFill>
            </a:endParaRPr>
          </a:p>
        </p:txBody>
      </p:sp>
      <p:pic>
        <p:nvPicPr>
          <p:cNvPr id="5122" name="Picture 2"/>
          <p:cNvPicPr>
            <a:picLocks noChangeAspect="1" noChangeArrowheads="1"/>
          </p:cNvPicPr>
          <p:nvPr/>
        </p:nvPicPr>
        <p:blipFill>
          <a:blip r:embed="rId2" cstate="print"/>
          <a:srcRect r="31790"/>
          <a:stretch>
            <a:fillRect/>
          </a:stretch>
        </p:blipFill>
        <p:spPr bwMode="auto">
          <a:xfrm>
            <a:off x="3321485" y="2809156"/>
            <a:ext cx="5669382" cy="2708076"/>
          </a:xfrm>
          <a:prstGeom prst="rect">
            <a:avLst/>
          </a:prstGeom>
          <a:noFill/>
          <a:ln w="9525">
            <a:noFill/>
            <a:miter lim="800000"/>
            <a:headEnd/>
            <a:tailEnd/>
          </a:ln>
        </p:spPr>
      </p:pic>
      <p:sp>
        <p:nvSpPr>
          <p:cNvPr id="6" name="Rectangle 5"/>
          <p:cNvSpPr/>
          <p:nvPr/>
        </p:nvSpPr>
        <p:spPr>
          <a:xfrm>
            <a:off x="3347864" y="4293096"/>
            <a:ext cx="1008112"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7" name="Rectangle 6"/>
          <p:cNvSpPr/>
          <p:nvPr/>
        </p:nvSpPr>
        <p:spPr>
          <a:xfrm>
            <a:off x="3500264" y="4509120"/>
            <a:ext cx="1008112"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2"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3" name="Group 12"/>
          <p:cNvGrpSpPr/>
          <p:nvPr/>
        </p:nvGrpSpPr>
        <p:grpSpPr>
          <a:xfrm>
            <a:off x="0" y="5517232"/>
            <a:ext cx="1979712" cy="536392"/>
            <a:chOff x="2343228" y="1008113"/>
            <a:chExt cx="3500487" cy="1216800"/>
          </a:xfrm>
        </p:grpSpPr>
        <p:sp>
          <p:nvSpPr>
            <p:cNvPr id="14" name="Rounded Rectangle 13"/>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5"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GİB e-fatura Portal aktarım işlemleri;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linds(horizont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r="31790"/>
          <a:stretch>
            <a:fillRect/>
          </a:stretch>
        </p:blipFill>
        <p:spPr bwMode="auto">
          <a:xfrm>
            <a:off x="3321485" y="2809156"/>
            <a:ext cx="5669382" cy="2708076"/>
          </a:xfrm>
          <a:prstGeom prst="rect">
            <a:avLst/>
          </a:prstGeom>
          <a:noFill/>
          <a:ln w="9525">
            <a:noFill/>
            <a:miter lim="800000"/>
            <a:headEnd/>
            <a:tailEnd/>
          </a:ln>
        </p:spPr>
      </p:pic>
      <p:pic>
        <p:nvPicPr>
          <p:cNvPr id="6146" name="Picture 2"/>
          <p:cNvPicPr>
            <a:picLocks noChangeAspect="1" noChangeArrowheads="1"/>
          </p:cNvPicPr>
          <p:nvPr/>
        </p:nvPicPr>
        <p:blipFill>
          <a:blip r:embed="rId3" cstate="print"/>
          <a:srcRect/>
          <a:stretch>
            <a:fillRect/>
          </a:stretch>
        </p:blipFill>
        <p:spPr bwMode="auto">
          <a:xfrm>
            <a:off x="3127938" y="2564904"/>
            <a:ext cx="6016062" cy="2825386"/>
          </a:xfrm>
          <a:prstGeom prst="rect">
            <a:avLst/>
          </a:prstGeom>
          <a:noFill/>
          <a:ln w="9525">
            <a:noFill/>
            <a:miter lim="800000"/>
            <a:headEnd/>
            <a:tailEnd/>
          </a:ln>
        </p:spPr>
      </p:pic>
      <p:sp>
        <p:nvSpPr>
          <p:cNvPr id="6" name="Rectangle 5"/>
          <p:cNvSpPr/>
          <p:nvPr/>
        </p:nvSpPr>
        <p:spPr>
          <a:xfrm>
            <a:off x="7092280" y="4005064"/>
            <a:ext cx="1008112"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0" name="Rectangle 9"/>
          <p:cNvSpPr/>
          <p:nvPr/>
        </p:nvSpPr>
        <p:spPr>
          <a:xfrm>
            <a:off x="4499992" y="3501008"/>
            <a:ext cx="266429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6147" name="Picture 3"/>
          <p:cNvPicPr>
            <a:picLocks noChangeAspect="1" noChangeArrowheads="1"/>
          </p:cNvPicPr>
          <p:nvPr/>
        </p:nvPicPr>
        <p:blipFill>
          <a:blip r:embed="rId4" cstate="print"/>
          <a:srcRect/>
          <a:stretch>
            <a:fillRect/>
          </a:stretch>
        </p:blipFill>
        <p:spPr bwMode="auto">
          <a:xfrm>
            <a:off x="1447800" y="3645024"/>
            <a:ext cx="7696200" cy="2057400"/>
          </a:xfrm>
          <a:prstGeom prst="rect">
            <a:avLst/>
          </a:prstGeom>
          <a:noFill/>
          <a:ln w="9525">
            <a:noFill/>
            <a:miter lim="800000"/>
            <a:headEnd/>
            <a:tailEnd/>
          </a:ln>
        </p:spPr>
      </p:pic>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Portale Giriş </a:t>
            </a:r>
          </a:p>
          <a:p>
            <a:pPr>
              <a:buNone/>
            </a:pPr>
            <a:r>
              <a:rPr lang="tr-TR" sz="2000" dirty="0" smtClean="0"/>
              <a:t>Yükleme Araçları</a:t>
            </a:r>
          </a:p>
          <a:p>
            <a:pPr>
              <a:buNone/>
            </a:pPr>
            <a:r>
              <a:rPr lang="tr-TR" sz="2000" dirty="0" smtClean="0">
                <a:solidFill>
                  <a:srgbClr val="FF0000"/>
                </a:solidFill>
              </a:rPr>
              <a:t>Dosya Seçimi</a:t>
            </a:r>
          </a:p>
          <a:p>
            <a:pPr>
              <a:buNone/>
            </a:pPr>
            <a:r>
              <a:rPr lang="tr-TR" sz="2000" dirty="0" smtClean="0">
                <a:solidFill>
                  <a:schemeClr val="tx1">
                    <a:lumMod val="85000"/>
                    <a:lumOff val="15000"/>
                  </a:schemeClr>
                </a:solidFill>
              </a:rPr>
              <a:t>Faturanın Yüklenmesi</a:t>
            </a:r>
          </a:p>
          <a:p>
            <a:pPr>
              <a:buNone/>
            </a:pPr>
            <a:r>
              <a:rPr lang="tr-TR" sz="2000" dirty="0" smtClean="0">
                <a:solidFill>
                  <a:schemeClr val="tx1">
                    <a:lumMod val="85000"/>
                    <a:lumOff val="15000"/>
                  </a:schemeClr>
                </a:solidFill>
              </a:rPr>
              <a:t>Faturanın Gönderimi</a:t>
            </a:r>
          </a:p>
          <a:p>
            <a:pPr>
              <a:buNone/>
            </a:pPr>
            <a:endParaRPr lang="tr-TR" sz="2000" dirty="0">
              <a:solidFill>
                <a:schemeClr val="tx1">
                  <a:lumMod val="85000"/>
                  <a:lumOff val="15000"/>
                </a:schemeClr>
              </a:solidFill>
            </a:endParaRPr>
          </a:p>
        </p:txBody>
      </p:sp>
      <p:sp>
        <p:nvSpPr>
          <p:cNvPr id="1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4" name="Group 13"/>
          <p:cNvGrpSpPr/>
          <p:nvPr/>
        </p:nvGrpSpPr>
        <p:grpSpPr>
          <a:xfrm>
            <a:off x="0" y="5517232"/>
            <a:ext cx="1979712" cy="536392"/>
            <a:chOff x="2343228" y="1008113"/>
            <a:chExt cx="3500487" cy="1216800"/>
          </a:xfrm>
        </p:grpSpPr>
        <p:sp>
          <p:nvSpPr>
            <p:cNvPr id="15" name="Rounded Rectangle 14"/>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6"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7" name="Rectangle 16"/>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GİB e-fatura Portal aktarım işlemleri;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5122"/>
                                        </p:tgtEl>
                                      </p:cBhvr>
                                    </p:animEffect>
                                    <p:set>
                                      <p:cBhvr>
                                        <p:cTn id="12" dur="1" fill="hold">
                                          <p:stCondLst>
                                            <p:cond delay="499"/>
                                          </p:stCondLst>
                                        </p:cTn>
                                        <p:tgtEl>
                                          <p:spTgt spid="5122"/>
                                        </p:tgtEl>
                                        <p:attrNameLst>
                                          <p:attrName>style.visibility</p:attrName>
                                        </p:attrNameLst>
                                      </p:cBhvr>
                                      <p:to>
                                        <p:strVal val="hidden"/>
                                      </p:to>
                                    </p:set>
                                  </p:childTnLst>
                                </p:cTn>
                              </p:par>
                              <p:par>
                                <p:cTn id="13" presetID="4" presetClass="exit" presetSubtype="16" fill="hold" grpId="1" nodeType="withEffect">
                                  <p:stCondLst>
                                    <p:cond delay="0"/>
                                  </p:stCondLst>
                                  <p:childTnLst>
                                    <p:animEffect transition="out" filter="box(in)">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2" presetClass="entr" presetSubtype="4" fill="hold" nodeType="withEffect">
                                  <p:stCondLst>
                                    <p:cond delay="0"/>
                                  </p:stCondLst>
                                  <p:childTnLst>
                                    <p:set>
                                      <p:cBhvr>
                                        <p:cTn id="17" dur="1" fill="hold">
                                          <p:stCondLst>
                                            <p:cond delay="0"/>
                                          </p:stCondLst>
                                        </p:cTn>
                                        <p:tgtEl>
                                          <p:spTgt spid="6146"/>
                                        </p:tgtEl>
                                        <p:attrNameLst>
                                          <p:attrName>style.visibility</p:attrName>
                                        </p:attrNameLst>
                                      </p:cBhvr>
                                      <p:to>
                                        <p:strVal val="visible"/>
                                      </p:to>
                                    </p:set>
                                    <p:anim calcmode="lin" valueType="num">
                                      <p:cBhvr additive="base">
                                        <p:cTn id="18" dur="500" fill="hold"/>
                                        <p:tgtEl>
                                          <p:spTgt spid="6146"/>
                                        </p:tgtEl>
                                        <p:attrNameLst>
                                          <p:attrName>ppt_x</p:attrName>
                                        </p:attrNameLst>
                                      </p:cBhvr>
                                      <p:tavLst>
                                        <p:tav tm="0">
                                          <p:val>
                                            <p:strVal val="#ppt_x"/>
                                          </p:val>
                                        </p:tav>
                                        <p:tav tm="100000">
                                          <p:val>
                                            <p:strVal val="#ppt_x"/>
                                          </p:val>
                                        </p:tav>
                                      </p:tavLst>
                                    </p:anim>
                                    <p:anim calcmode="lin" valueType="num">
                                      <p:cBhvr additive="base">
                                        <p:cTn id="19"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ox(i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xit" presetSubtype="16" fill="hold" grpId="1" nodeType="clickEffect">
                                  <p:stCondLst>
                                    <p:cond delay="0"/>
                                  </p:stCondLst>
                                  <p:childTnLst>
                                    <p:animEffect transition="out" filter="box(in)">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par>
                                <p:cTn id="30" presetID="2" presetClass="exit" presetSubtype="4" fill="hold" nodeType="withEffect">
                                  <p:stCondLst>
                                    <p:cond delay="0"/>
                                  </p:stCondLst>
                                  <p:childTnLst>
                                    <p:anim calcmode="lin" valueType="num">
                                      <p:cBhvr additive="base">
                                        <p:cTn id="31" dur="500"/>
                                        <p:tgtEl>
                                          <p:spTgt spid="6146"/>
                                        </p:tgtEl>
                                        <p:attrNameLst>
                                          <p:attrName>ppt_x</p:attrName>
                                        </p:attrNameLst>
                                      </p:cBhvr>
                                      <p:tavLst>
                                        <p:tav tm="0">
                                          <p:val>
                                            <p:strVal val="ppt_x"/>
                                          </p:val>
                                        </p:tav>
                                        <p:tav tm="100000">
                                          <p:val>
                                            <p:strVal val="ppt_x"/>
                                          </p:val>
                                        </p:tav>
                                      </p:tavLst>
                                    </p:anim>
                                    <p:anim calcmode="lin" valueType="num">
                                      <p:cBhvr additive="base">
                                        <p:cTn id="32" dur="500"/>
                                        <p:tgtEl>
                                          <p:spTgt spid="6146"/>
                                        </p:tgtEl>
                                        <p:attrNameLst>
                                          <p:attrName>ppt_y</p:attrName>
                                        </p:attrNameLst>
                                      </p:cBhvr>
                                      <p:tavLst>
                                        <p:tav tm="0">
                                          <p:val>
                                            <p:strVal val="ppt_y"/>
                                          </p:val>
                                        </p:tav>
                                        <p:tav tm="100000">
                                          <p:val>
                                            <p:strVal val="1+ppt_h/2"/>
                                          </p:val>
                                        </p:tav>
                                      </p:tavLst>
                                    </p:anim>
                                    <p:set>
                                      <p:cBhvr>
                                        <p:cTn id="33" dur="1" fill="hold">
                                          <p:stCondLst>
                                            <p:cond delay="499"/>
                                          </p:stCondLst>
                                        </p:cTn>
                                        <p:tgtEl>
                                          <p:spTgt spid="6146"/>
                                        </p:tgtEl>
                                        <p:attrNameLst>
                                          <p:attrName>style.visibility</p:attrName>
                                        </p:attrNameLst>
                                      </p:cBhvr>
                                      <p:to>
                                        <p:strVal val="hidden"/>
                                      </p:to>
                                    </p:set>
                                  </p:childTnLst>
                                </p:cTn>
                              </p:par>
                              <p:par>
                                <p:cTn id="34" presetID="3" presetClass="entr" presetSubtype="10" fill="hold" nodeType="withEffect">
                                  <p:stCondLst>
                                    <p:cond delay="0"/>
                                  </p:stCondLst>
                                  <p:childTnLst>
                                    <p:set>
                                      <p:cBhvr>
                                        <p:cTn id="35" dur="1" fill="hold">
                                          <p:stCondLst>
                                            <p:cond delay="0"/>
                                          </p:stCondLst>
                                        </p:cTn>
                                        <p:tgtEl>
                                          <p:spTgt spid="6147"/>
                                        </p:tgtEl>
                                        <p:attrNameLst>
                                          <p:attrName>style.visibility</p:attrName>
                                        </p:attrNameLst>
                                      </p:cBhvr>
                                      <p:to>
                                        <p:strVal val="visible"/>
                                      </p:to>
                                    </p:set>
                                    <p:animEffect transition="in" filter="blinds(horizontal)">
                                      <p:cBhvr>
                                        <p:cTn id="36"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animBg="1"/>
      <p:bldP spid="10"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1447800" y="3645024"/>
            <a:ext cx="7696200" cy="2057400"/>
          </a:xfrm>
          <a:prstGeom prst="rect">
            <a:avLst/>
          </a:prstGeom>
          <a:noFill/>
          <a:ln w="9525">
            <a:noFill/>
            <a:miter lim="800000"/>
            <a:headEnd/>
            <a:tailEnd/>
          </a:ln>
        </p:spPr>
      </p:pic>
      <p:sp>
        <p:nvSpPr>
          <p:cNvPr id="9" name="Content Placeholder 2"/>
          <p:cNvSpPr>
            <a:spLocks noGrp="1"/>
          </p:cNvSpPr>
          <p:nvPr>
            <p:ph idx="4294967295"/>
          </p:nvPr>
        </p:nvSpPr>
        <p:spPr>
          <a:xfrm>
            <a:off x="457200" y="1484784"/>
            <a:ext cx="8229600" cy="4464496"/>
          </a:xfrm>
        </p:spPr>
        <p:txBody>
          <a:bodyPr/>
          <a:lstStyle/>
          <a:p>
            <a:pPr>
              <a:buNone/>
            </a:pPr>
            <a:r>
              <a:rPr lang="tr-TR" sz="2000" dirty="0" smtClean="0">
                <a:solidFill>
                  <a:schemeClr val="tx1">
                    <a:lumMod val="85000"/>
                    <a:lumOff val="15000"/>
                  </a:schemeClr>
                </a:solidFill>
              </a:rPr>
              <a:t>Portale Giriş </a:t>
            </a:r>
          </a:p>
          <a:p>
            <a:pPr>
              <a:buNone/>
            </a:pPr>
            <a:r>
              <a:rPr lang="tr-TR" sz="2000" dirty="0" smtClean="0"/>
              <a:t>Yükleme Araçları</a:t>
            </a:r>
          </a:p>
          <a:p>
            <a:pPr>
              <a:buNone/>
            </a:pPr>
            <a:r>
              <a:rPr lang="tr-TR" sz="2000" dirty="0" smtClean="0"/>
              <a:t>Dosya Seçimi</a:t>
            </a:r>
          </a:p>
          <a:p>
            <a:pPr>
              <a:buNone/>
            </a:pPr>
            <a:r>
              <a:rPr lang="tr-TR" sz="2000" dirty="0" smtClean="0">
                <a:solidFill>
                  <a:srgbClr val="FF0000"/>
                </a:solidFill>
              </a:rPr>
              <a:t>Faturanın Yüklenmesi</a:t>
            </a:r>
          </a:p>
          <a:p>
            <a:pPr>
              <a:buNone/>
            </a:pPr>
            <a:r>
              <a:rPr lang="tr-TR" sz="2000" dirty="0" smtClean="0">
                <a:solidFill>
                  <a:schemeClr val="tx1">
                    <a:lumMod val="85000"/>
                    <a:lumOff val="15000"/>
                  </a:schemeClr>
                </a:solidFill>
              </a:rPr>
              <a:t>Faturanın Gönderimi</a:t>
            </a:r>
          </a:p>
          <a:p>
            <a:pPr>
              <a:buNone/>
            </a:pPr>
            <a:endParaRPr lang="tr-TR" sz="2000" dirty="0">
              <a:solidFill>
                <a:schemeClr val="tx1">
                  <a:lumMod val="85000"/>
                  <a:lumOff val="15000"/>
                </a:schemeClr>
              </a:solidFill>
            </a:endParaRPr>
          </a:p>
        </p:txBody>
      </p:sp>
      <p:sp>
        <p:nvSpPr>
          <p:cNvPr id="11" name="Rectangle 10"/>
          <p:cNvSpPr/>
          <p:nvPr/>
        </p:nvSpPr>
        <p:spPr>
          <a:xfrm>
            <a:off x="3851920" y="4869160"/>
            <a:ext cx="648072"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0"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2" name="Group 11"/>
          <p:cNvGrpSpPr/>
          <p:nvPr/>
        </p:nvGrpSpPr>
        <p:grpSpPr>
          <a:xfrm>
            <a:off x="0" y="5517232"/>
            <a:ext cx="1979712" cy="536392"/>
            <a:chOff x="2343228" y="1008113"/>
            <a:chExt cx="3500487" cy="1216800"/>
          </a:xfrm>
        </p:grpSpPr>
        <p:sp>
          <p:nvSpPr>
            <p:cNvPr id="13" name="Rounded Rectangle 12"/>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4"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15" name="Rectangle 14"/>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GİB e-fatura Portal aktarım işlemleri;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6147"/>
                                        </p:tgtEl>
                                      </p:cBhvr>
                                    </p:animEffect>
                                    <p:set>
                                      <p:cBhvr>
                                        <p:cTn id="12" dur="1" fill="hold">
                                          <p:stCondLst>
                                            <p:cond delay="499"/>
                                          </p:stCondLst>
                                        </p:cTn>
                                        <p:tgtEl>
                                          <p:spTgt spid="6147"/>
                                        </p:tgtEl>
                                        <p:attrNameLst>
                                          <p:attrName>style.visibility</p:attrName>
                                        </p:attrNameLst>
                                      </p:cBhvr>
                                      <p:to>
                                        <p:strVal val="hidden"/>
                                      </p:to>
                                    </p:set>
                                  </p:childTnLst>
                                </p:cTn>
                              </p:par>
                              <p:par>
                                <p:cTn id="13" presetID="4" presetClass="exit" presetSubtype="16" fill="hold" grpId="1" nodeType="withEffect">
                                  <p:stCondLst>
                                    <p:cond delay="0"/>
                                  </p:stCondLst>
                                  <p:childTnLst>
                                    <p:animEffect transition="out" filter="box(in)">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Portale Giriş </a:t>
            </a:r>
          </a:p>
          <a:p>
            <a:pPr>
              <a:buNone/>
            </a:pPr>
            <a:r>
              <a:rPr lang="tr-TR" sz="2000" dirty="0" smtClean="0"/>
              <a:t>Yükleme Araçları</a:t>
            </a:r>
          </a:p>
          <a:p>
            <a:pPr>
              <a:buNone/>
            </a:pPr>
            <a:r>
              <a:rPr lang="tr-TR" sz="2000" dirty="0" smtClean="0"/>
              <a:t>Dosya Seçimi</a:t>
            </a:r>
          </a:p>
          <a:p>
            <a:pPr>
              <a:buNone/>
            </a:pPr>
            <a:r>
              <a:rPr lang="tr-TR" sz="2000" dirty="0" smtClean="0"/>
              <a:t>Faturanın Yüklenmesi</a:t>
            </a:r>
          </a:p>
          <a:p>
            <a:pPr>
              <a:buNone/>
            </a:pPr>
            <a:r>
              <a:rPr lang="tr-TR" sz="2000" dirty="0" smtClean="0">
                <a:solidFill>
                  <a:srgbClr val="FF0000"/>
                </a:solidFill>
              </a:rPr>
              <a:t>Faturanın Gönderimi</a:t>
            </a:r>
          </a:p>
          <a:p>
            <a:pPr>
              <a:buNone/>
            </a:pPr>
            <a:endParaRPr lang="tr-TR" sz="2000" dirty="0">
              <a:solidFill>
                <a:schemeClr val="tx1">
                  <a:lumMod val="85000"/>
                  <a:lumOff val="15000"/>
                </a:schemeClr>
              </a:solidFill>
            </a:endParaRPr>
          </a:p>
        </p:txBody>
      </p:sp>
      <p:pic>
        <p:nvPicPr>
          <p:cNvPr id="7170" name="Picture 2"/>
          <p:cNvPicPr>
            <a:picLocks noChangeAspect="1" noChangeArrowheads="1"/>
          </p:cNvPicPr>
          <p:nvPr/>
        </p:nvPicPr>
        <p:blipFill>
          <a:blip r:embed="rId2" cstate="print"/>
          <a:srcRect r="35802" b="55094"/>
          <a:stretch>
            <a:fillRect/>
          </a:stretch>
        </p:blipFill>
        <p:spPr bwMode="auto">
          <a:xfrm>
            <a:off x="2736304" y="3342937"/>
            <a:ext cx="6407696" cy="2519976"/>
          </a:xfrm>
          <a:prstGeom prst="rect">
            <a:avLst/>
          </a:prstGeom>
          <a:noFill/>
          <a:ln w="9525">
            <a:noFill/>
            <a:miter lim="800000"/>
            <a:headEnd/>
            <a:tailEnd/>
          </a:ln>
        </p:spPr>
      </p:pic>
      <p:sp>
        <p:nvSpPr>
          <p:cNvPr id="7" name="Rectangle 6"/>
          <p:cNvSpPr/>
          <p:nvPr/>
        </p:nvSpPr>
        <p:spPr>
          <a:xfrm>
            <a:off x="7164288" y="4437112"/>
            <a:ext cx="5040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0" name="Rectangle 9"/>
          <p:cNvSpPr/>
          <p:nvPr/>
        </p:nvSpPr>
        <p:spPr>
          <a:xfrm>
            <a:off x="2771800" y="5013176"/>
            <a:ext cx="1296144"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7171" name="Picture 3"/>
          <p:cNvPicPr>
            <a:picLocks noChangeAspect="1" noChangeArrowheads="1"/>
          </p:cNvPicPr>
          <p:nvPr/>
        </p:nvPicPr>
        <p:blipFill>
          <a:blip r:embed="rId3" cstate="print"/>
          <a:srcRect l="41780" t="46335" r="41617" b="38088"/>
          <a:stretch>
            <a:fillRect/>
          </a:stretch>
        </p:blipFill>
        <p:spPr bwMode="auto">
          <a:xfrm>
            <a:off x="4860032" y="3789040"/>
            <a:ext cx="2160240" cy="1080120"/>
          </a:xfrm>
          <a:prstGeom prst="rect">
            <a:avLst/>
          </a:prstGeom>
          <a:noFill/>
          <a:ln w="9525">
            <a:noFill/>
            <a:miter lim="800000"/>
            <a:headEnd/>
            <a:tailEnd/>
          </a:ln>
        </p:spPr>
      </p:pic>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7" name="Group 16"/>
          <p:cNvGrpSpPr/>
          <p:nvPr/>
        </p:nvGrpSpPr>
        <p:grpSpPr>
          <a:xfrm>
            <a:off x="0" y="5517232"/>
            <a:ext cx="1979712" cy="536392"/>
            <a:chOff x="2343228" y="1008113"/>
            <a:chExt cx="3500487" cy="1216800"/>
          </a:xfrm>
        </p:grpSpPr>
        <p:sp>
          <p:nvSpPr>
            <p:cNvPr id="18" name="Rounded Rectangle 17"/>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kern="1200" dirty="0" smtClean="0">
                  <a:latin typeface="+mn-lt"/>
                </a:rPr>
                <a:t>Portal kullanımı</a:t>
              </a:r>
              <a:endParaRPr lang="tr-TR" sz="2000" b="1" kern="1200" dirty="0"/>
            </a:p>
          </p:txBody>
        </p:sp>
      </p:grpSp>
      <p:sp>
        <p:nvSpPr>
          <p:cNvPr id="20" name="Rectangle 1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GİB e-fatura Portal aktarım işlemleri;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171"/>
                                        </p:tgtEl>
                                        <p:attrNameLst>
                                          <p:attrName>style.visibility</p:attrName>
                                        </p:attrNameLst>
                                      </p:cBhvr>
                                      <p:to>
                                        <p:strVal val="visible"/>
                                      </p:to>
                                    </p:set>
                                    <p:animEffect transition="in" filter="checkerboard(across)">
                                      <p:cBhvr>
                                        <p:cTn id="17"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graphicFrame>
        <p:nvGraphicFramePr>
          <p:cNvPr id="6" name="Diagram 5"/>
          <p:cNvGraphicFramePr/>
          <p:nvPr/>
        </p:nvGraphicFramePr>
        <p:xfrm>
          <a:off x="428596" y="1268760"/>
          <a:ext cx="8215370" cy="4383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Rectangle 8"/>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 Kullanım Şekilleri;</a:t>
            </a:r>
          </a:p>
        </p:txBody>
      </p:sp>
      <p:sp>
        <p:nvSpPr>
          <p:cNvPr id="7" name="Rectangle 6"/>
          <p:cNvSpPr/>
          <p:nvPr/>
        </p:nvSpPr>
        <p:spPr>
          <a:xfrm>
            <a:off x="467544" y="2942942"/>
            <a:ext cx="8280920" cy="1754326"/>
          </a:xfrm>
          <a:prstGeom prst="rect">
            <a:avLst/>
          </a:prstGeom>
        </p:spPr>
        <p:txBody>
          <a:bodyPr wrap="square">
            <a:spAutoFit/>
          </a:bodyPr>
          <a:lstStyle/>
          <a:p>
            <a:pPr lvl="0"/>
            <a:r>
              <a:rPr lang="tr-TR" dirty="0" smtClean="0"/>
              <a:t>GİB arayüzü dışında firma çok fazla fatura gönderimi ve alımı yapıyor ve aynı şekilde bu faturaları kendi sistemlerinde saklamak istiyor ise, işletmelere kullandıkları bilgi işlem sistemini entegre edebilirler. </a:t>
            </a:r>
          </a:p>
          <a:p>
            <a:pPr lvl="0"/>
            <a:r>
              <a:rPr lang="tr-TR" dirty="0" smtClean="0"/>
              <a:t>Bu yöntem ile her işletme fatura süreçlerini yönettiği sistemleri GİB sistemine entegre etmek için gerekli çalışmayı yapacak, başvuru ve GİB ‘den gerekli onayların alınmasını takiben bu entegrasyon üzerinden e-fatura gönderim/alım işlerini yürütebilecektir.</a:t>
            </a:r>
            <a:r>
              <a:rPr lang="tr-TR" sz="1400" dirty="0" smtClean="0">
                <a:solidFill>
                  <a:srgbClr val="FF0000"/>
                </a:solidFill>
              </a:rPr>
              <a:t> </a:t>
            </a:r>
            <a:endParaRPr lang="tr-TR" sz="1400" dirty="0">
              <a:solidFill>
                <a:srgbClr val="FF0000"/>
              </a:solidFill>
            </a:endParaRPr>
          </a:p>
        </p:txBody>
      </p:sp>
      <p:sp>
        <p:nvSpPr>
          <p:cNvPr id="10" name="Rectangle 9"/>
          <p:cNvSpPr/>
          <p:nvPr/>
        </p:nvSpPr>
        <p:spPr>
          <a:xfrm>
            <a:off x="251520" y="5426060"/>
            <a:ext cx="8892480" cy="523220"/>
          </a:xfrm>
          <a:prstGeom prst="rect">
            <a:avLst/>
          </a:prstGeom>
        </p:spPr>
        <p:txBody>
          <a:bodyPr wrap="square">
            <a:spAutoFit/>
          </a:bodyPr>
          <a:lstStyle/>
          <a:p>
            <a:r>
              <a:rPr lang="tr-TR" sz="1400" dirty="0" smtClean="0">
                <a:solidFill>
                  <a:srgbClr val="FF0000"/>
                </a:solidFill>
              </a:rPr>
              <a:t>Bu yöntemin kullanılması durumunda işletme sistemin 7x24 çalışırlığı, güvenliği, yedekleme ve virüs kontrolleri gibi alt yapısal isterlerinden kendisi sorumlu olacağı gibi, entegrasyon çözümünün kurulumu için gerekli altyapıyı sağlayacaktır.</a:t>
            </a:r>
            <a:endParaRPr lang="tr-TR"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Firma Tanımı</a:t>
            </a:r>
          </a:p>
          <a:p>
            <a:pPr>
              <a:buNone/>
            </a:pPr>
            <a:r>
              <a:rPr lang="tr-TR" sz="2000" dirty="0" smtClean="0">
                <a:solidFill>
                  <a:schemeClr val="tx1">
                    <a:lumMod val="85000"/>
                    <a:lumOff val="15000"/>
                  </a:schemeClr>
                </a:solidFill>
              </a:rPr>
              <a:t>Cari Hesap Tanımı</a:t>
            </a:r>
          </a:p>
          <a:p>
            <a:pPr>
              <a:buNone/>
            </a:pPr>
            <a:r>
              <a:rPr lang="tr-TR" sz="2000" dirty="0" smtClean="0">
                <a:solidFill>
                  <a:srgbClr val="FF0000"/>
                </a:solidFill>
              </a:rPr>
              <a:t>E-Fatura Oluşturulması</a:t>
            </a:r>
          </a:p>
          <a:p>
            <a:pPr>
              <a:buNone/>
            </a:pPr>
            <a:endParaRPr lang="tr-TR" sz="2000" dirty="0">
              <a:solidFill>
                <a:schemeClr val="tx1">
                  <a:lumMod val="85000"/>
                  <a:lumOff val="15000"/>
                </a:schemeClr>
              </a:solidFill>
            </a:endParaRPr>
          </a:p>
        </p:txBody>
      </p:sp>
      <p:pic>
        <p:nvPicPr>
          <p:cNvPr id="11" name="Picture 3"/>
          <p:cNvPicPr>
            <a:picLocks noChangeAspect="1" noChangeArrowheads="1"/>
          </p:cNvPicPr>
          <p:nvPr/>
        </p:nvPicPr>
        <p:blipFill>
          <a:blip r:embed="rId2" cstate="print"/>
          <a:srcRect/>
          <a:stretch>
            <a:fillRect/>
          </a:stretch>
        </p:blipFill>
        <p:spPr bwMode="auto">
          <a:xfrm>
            <a:off x="2123728" y="2852936"/>
            <a:ext cx="6912768" cy="2956177"/>
          </a:xfrm>
          <a:prstGeom prst="rect">
            <a:avLst/>
          </a:prstGeom>
          <a:noFill/>
          <a:ln w="9525">
            <a:noFill/>
            <a:miter lim="800000"/>
            <a:headEnd/>
            <a:tailEnd/>
          </a:ln>
        </p:spPr>
      </p:pic>
      <p:sp>
        <p:nvSpPr>
          <p:cNvPr id="12" name="Rectangle 11"/>
          <p:cNvSpPr/>
          <p:nvPr/>
        </p:nvSpPr>
        <p:spPr>
          <a:xfrm>
            <a:off x="2267744" y="3429000"/>
            <a:ext cx="1872208"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Rectangle 12"/>
          <p:cNvSpPr/>
          <p:nvPr/>
        </p:nvSpPr>
        <p:spPr>
          <a:xfrm>
            <a:off x="4211960" y="5157192"/>
            <a:ext cx="14041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Ayarları</a:t>
            </a:r>
          </a:p>
        </p:txBody>
      </p:sp>
      <p:grpSp>
        <p:nvGrpSpPr>
          <p:cNvPr id="17" name="Group 16"/>
          <p:cNvGrpSpPr/>
          <p:nvPr/>
        </p:nvGrpSpPr>
        <p:grpSpPr>
          <a:xfrm>
            <a:off x="0" y="5517232"/>
            <a:ext cx="1979712" cy="536392"/>
            <a:chOff x="2343228" y="1008113"/>
            <a:chExt cx="3500487" cy="1216800"/>
          </a:xfrm>
        </p:grpSpPr>
        <p:sp>
          <p:nvSpPr>
            <p:cNvPr id="18" name="Rounded Rectangle 17"/>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rgbClr val="FF0000"/>
              </a:solidFill>
            </a:endParaRPr>
          </a:p>
          <a:p>
            <a:pPr>
              <a:buNone/>
            </a:pPr>
            <a:r>
              <a:rPr lang="tr-TR" sz="2000" dirty="0" smtClean="0">
                <a:solidFill>
                  <a:srgbClr val="FF0000"/>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7" name="Picture 3"/>
          <p:cNvPicPr>
            <a:picLocks noChangeAspect="1" noChangeArrowheads="1"/>
          </p:cNvPicPr>
          <p:nvPr/>
        </p:nvPicPr>
        <p:blipFill>
          <a:blip r:embed="rId2" cstate="print"/>
          <a:srcRect/>
          <a:stretch>
            <a:fillRect/>
          </a:stretch>
        </p:blipFill>
        <p:spPr bwMode="auto">
          <a:xfrm>
            <a:off x="6682294" y="1052736"/>
            <a:ext cx="2138178" cy="4661394"/>
          </a:xfrm>
          <a:prstGeom prst="rect">
            <a:avLst/>
          </a:prstGeom>
          <a:noFill/>
          <a:ln w="9525">
            <a:noFill/>
            <a:miter lim="800000"/>
            <a:headEnd/>
            <a:tailEnd/>
          </a:ln>
        </p:spPr>
      </p:pic>
      <p:sp>
        <p:nvSpPr>
          <p:cNvPr id="10" name="Rectangle 9"/>
          <p:cNvSpPr/>
          <p:nvPr/>
        </p:nvSpPr>
        <p:spPr>
          <a:xfrm>
            <a:off x="6787553" y="1590962"/>
            <a:ext cx="1818532" cy="18185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4" name="Rectangle 13"/>
          <p:cNvSpPr/>
          <p:nvPr/>
        </p:nvSpPr>
        <p:spPr>
          <a:xfrm>
            <a:off x="6588224" y="4596382"/>
            <a:ext cx="2250422" cy="27277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grpSp>
        <p:nvGrpSpPr>
          <p:cNvPr id="17" name="Group 16"/>
          <p:cNvGrpSpPr/>
          <p:nvPr/>
        </p:nvGrpSpPr>
        <p:grpSpPr>
          <a:xfrm>
            <a:off x="0" y="5517232"/>
            <a:ext cx="1979712" cy="536392"/>
            <a:chOff x="2343228" y="1008113"/>
            <a:chExt cx="3500487" cy="1216800"/>
          </a:xfrm>
        </p:grpSpPr>
        <p:sp>
          <p:nvSpPr>
            <p:cNvPr id="18" name="Rounded Rectangle 17"/>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rgbClr val="FF0000"/>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11" name="Picture 4"/>
          <p:cNvPicPr>
            <a:picLocks noChangeAspect="1" noChangeArrowheads="1"/>
          </p:cNvPicPr>
          <p:nvPr/>
        </p:nvPicPr>
        <p:blipFill>
          <a:blip r:embed="rId2" cstate="print"/>
          <a:srcRect/>
          <a:stretch>
            <a:fillRect/>
          </a:stretch>
        </p:blipFill>
        <p:spPr bwMode="auto">
          <a:xfrm>
            <a:off x="3374130" y="2780928"/>
            <a:ext cx="5662366" cy="2968378"/>
          </a:xfrm>
          <a:prstGeom prst="rect">
            <a:avLst/>
          </a:prstGeom>
          <a:noFill/>
          <a:ln w="9525">
            <a:noFill/>
            <a:miter lim="800000"/>
            <a:headEnd/>
            <a:tailEnd/>
          </a:ln>
        </p:spPr>
      </p:pic>
      <p:sp>
        <p:nvSpPr>
          <p:cNvPr id="12" name="Rectangle 11"/>
          <p:cNvSpPr/>
          <p:nvPr/>
        </p:nvSpPr>
        <p:spPr>
          <a:xfrm flipH="1">
            <a:off x="5868144" y="3429000"/>
            <a:ext cx="754304" cy="18857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3" name="Rectangle 12"/>
          <p:cNvSpPr/>
          <p:nvPr/>
        </p:nvSpPr>
        <p:spPr>
          <a:xfrm>
            <a:off x="7619902" y="5418960"/>
            <a:ext cx="696514" cy="314296"/>
          </a:xfrm>
          <a:prstGeom prst="rect">
            <a:avLst/>
          </a:prstGeom>
          <a:solidFill>
            <a:schemeClr val="lt1">
              <a:alpha val="0"/>
            </a:schemeClr>
          </a:solidFill>
          <a:ln w="22225"/>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grpSp>
        <p:nvGrpSpPr>
          <p:cNvPr id="7" name="Group 6"/>
          <p:cNvGrpSpPr/>
          <p:nvPr/>
        </p:nvGrpSpPr>
        <p:grpSpPr>
          <a:xfrm>
            <a:off x="0" y="5517232"/>
            <a:ext cx="1979712" cy="536392"/>
            <a:chOff x="2343228" y="1008113"/>
            <a:chExt cx="3500487" cy="1216800"/>
          </a:xfrm>
        </p:grpSpPr>
        <p:sp>
          <p:nvSpPr>
            <p:cNvPr id="10" name="Rounded Rectangle 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4"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rgbClr val="FF0000"/>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smtClean="0">
              <a:solidFill>
                <a:schemeClr val="tx1">
                  <a:lumMod val="85000"/>
                  <a:lumOff val="15000"/>
                </a:schemeClr>
              </a:solidFill>
            </a:endParaRPr>
          </a:p>
          <a:p>
            <a:pPr>
              <a:buNone/>
            </a:pPr>
            <a:endParaRPr lang="tr-TR" sz="2000" dirty="0">
              <a:solidFill>
                <a:schemeClr val="tx1">
                  <a:lumMod val="85000"/>
                  <a:lumOff val="15000"/>
                </a:schemeClr>
              </a:solidFill>
            </a:endParaRPr>
          </a:p>
        </p:txBody>
      </p:sp>
      <p:pic>
        <p:nvPicPr>
          <p:cNvPr id="10" name="Picture 1"/>
          <p:cNvPicPr>
            <a:picLocks noChangeAspect="1" noChangeArrowheads="1"/>
          </p:cNvPicPr>
          <p:nvPr/>
        </p:nvPicPr>
        <p:blipFill>
          <a:blip r:embed="rId2" cstate="print"/>
          <a:srcRect/>
          <a:stretch>
            <a:fillRect/>
          </a:stretch>
        </p:blipFill>
        <p:spPr bwMode="auto">
          <a:xfrm>
            <a:off x="6570404" y="1268760"/>
            <a:ext cx="2250068" cy="1656184"/>
          </a:xfrm>
          <a:prstGeom prst="rect">
            <a:avLst/>
          </a:prstGeom>
          <a:noFill/>
          <a:ln w="9525">
            <a:noFill/>
            <a:miter lim="800000"/>
            <a:headEnd/>
            <a:tailEnd/>
          </a:ln>
        </p:spPr>
      </p:pic>
      <p:sp>
        <p:nvSpPr>
          <p:cNvPr id="14" name="Rectangle 13"/>
          <p:cNvSpPr/>
          <p:nvPr/>
        </p:nvSpPr>
        <p:spPr>
          <a:xfrm>
            <a:off x="6786427" y="2159174"/>
            <a:ext cx="1707354" cy="18970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5" name="Picture 3"/>
          <p:cNvPicPr>
            <a:picLocks noChangeAspect="1" noChangeArrowheads="1"/>
          </p:cNvPicPr>
          <p:nvPr/>
        </p:nvPicPr>
        <p:blipFill>
          <a:blip r:embed="rId3" cstate="print"/>
          <a:srcRect/>
          <a:stretch>
            <a:fillRect/>
          </a:stretch>
        </p:blipFill>
        <p:spPr bwMode="auto">
          <a:xfrm>
            <a:off x="3203848" y="2564904"/>
            <a:ext cx="5741820" cy="2971804"/>
          </a:xfrm>
          <a:prstGeom prst="rect">
            <a:avLst/>
          </a:prstGeom>
          <a:noFill/>
          <a:ln w="9525">
            <a:noFill/>
            <a:miter lim="800000"/>
            <a:headEnd/>
            <a:tailEnd/>
          </a:ln>
        </p:spPr>
      </p:pic>
      <p:sp>
        <p:nvSpPr>
          <p:cNvPr id="16" name="Rectangle 15"/>
          <p:cNvSpPr/>
          <p:nvPr/>
        </p:nvSpPr>
        <p:spPr>
          <a:xfrm>
            <a:off x="4139952" y="5146947"/>
            <a:ext cx="1008112" cy="29827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7" name="Picture 2"/>
          <p:cNvPicPr>
            <a:picLocks noChangeAspect="1" noChangeArrowheads="1"/>
          </p:cNvPicPr>
          <p:nvPr/>
        </p:nvPicPr>
        <p:blipFill>
          <a:blip r:embed="rId4" cstate="print"/>
          <a:srcRect/>
          <a:stretch>
            <a:fillRect/>
          </a:stretch>
        </p:blipFill>
        <p:spPr bwMode="auto">
          <a:xfrm>
            <a:off x="6228184" y="3429000"/>
            <a:ext cx="2627595" cy="2340673"/>
          </a:xfrm>
          <a:prstGeom prst="rect">
            <a:avLst/>
          </a:prstGeom>
          <a:noFill/>
          <a:ln w="9525">
            <a:noFill/>
            <a:miter lim="800000"/>
            <a:headEnd/>
            <a:tailEnd/>
          </a:ln>
        </p:spPr>
      </p:pic>
      <p:sp>
        <p:nvSpPr>
          <p:cNvPr id="18" name="Rectangle 17"/>
          <p:cNvSpPr/>
          <p:nvPr/>
        </p:nvSpPr>
        <p:spPr>
          <a:xfrm>
            <a:off x="7956376" y="5517233"/>
            <a:ext cx="5040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9" name="Picture 6"/>
          <p:cNvPicPr>
            <a:picLocks noChangeAspect="1" noChangeArrowheads="1"/>
          </p:cNvPicPr>
          <p:nvPr/>
        </p:nvPicPr>
        <p:blipFill>
          <a:blip r:embed="rId5" cstate="print"/>
          <a:srcRect/>
          <a:stretch>
            <a:fillRect/>
          </a:stretch>
        </p:blipFill>
        <p:spPr bwMode="auto">
          <a:xfrm>
            <a:off x="6876256" y="4077072"/>
            <a:ext cx="1304925" cy="1047750"/>
          </a:xfrm>
          <a:prstGeom prst="rect">
            <a:avLst/>
          </a:prstGeom>
          <a:noFill/>
          <a:ln w="9525">
            <a:noFill/>
            <a:miter lim="800000"/>
            <a:headEnd/>
            <a:tailEnd/>
          </a:ln>
          <a:effectLst/>
        </p:spPr>
      </p:pic>
      <p:sp>
        <p:nvSpPr>
          <p:cNvPr id="20"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21" name="Rectangle 2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grpSp>
        <p:nvGrpSpPr>
          <p:cNvPr id="22" name="Group 21"/>
          <p:cNvGrpSpPr/>
          <p:nvPr/>
        </p:nvGrpSpPr>
        <p:grpSpPr>
          <a:xfrm>
            <a:off x="0" y="5517232"/>
            <a:ext cx="1979712" cy="536392"/>
            <a:chOff x="2343228" y="1008113"/>
            <a:chExt cx="3500487" cy="1216800"/>
          </a:xfrm>
        </p:grpSpPr>
        <p:sp>
          <p:nvSpPr>
            <p:cNvPr id="23" name="Rounded Rectangle 22"/>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4"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ox(in)">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amond(in)">
                                      <p:cBhvr>
                                        <p:cTn id="3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rgbClr val="FF0000"/>
                </a:solidFill>
              </a:rPr>
              <a:t>Zarflama</a:t>
            </a:r>
          </a:p>
          <a:p>
            <a:pPr>
              <a:buNone/>
            </a:pPr>
            <a:r>
              <a:rPr lang="tr-TR" sz="2000" dirty="0" smtClean="0"/>
              <a:t>Gönderim</a:t>
            </a:r>
          </a:p>
          <a:p>
            <a:pPr>
              <a:buNone/>
            </a:pPr>
            <a:endParaRPr lang="tr-TR" sz="2000" dirty="0">
              <a:solidFill>
                <a:schemeClr val="tx1">
                  <a:lumMod val="85000"/>
                  <a:lumOff val="15000"/>
                </a:schemeClr>
              </a:solidFill>
            </a:endParaRPr>
          </a:p>
        </p:txBody>
      </p:sp>
      <p:pic>
        <p:nvPicPr>
          <p:cNvPr id="11" name="Picture 6"/>
          <p:cNvPicPr>
            <a:picLocks noChangeAspect="1" noChangeArrowheads="1"/>
          </p:cNvPicPr>
          <p:nvPr/>
        </p:nvPicPr>
        <p:blipFill>
          <a:blip r:embed="rId2" cstate="print"/>
          <a:srcRect/>
          <a:stretch>
            <a:fillRect/>
          </a:stretch>
        </p:blipFill>
        <p:spPr bwMode="auto">
          <a:xfrm>
            <a:off x="3275856" y="2780928"/>
            <a:ext cx="5410200" cy="2933700"/>
          </a:xfrm>
          <a:prstGeom prst="rect">
            <a:avLst/>
          </a:prstGeom>
          <a:noFill/>
          <a:ln w="9525">
            <a:noFill/>
            <a:miter lim="800000"/>
            <a:headEnd/>
            <a:tailEnd/>
          </a:ln>
        </p:spPr>
      </p:pic>
      <p:pic>
        <p:nvPicPr>
          <p:cNvPr id="12" name="Picture 4"/>
          <p:cNvPicPr>
            <a:picLocks noChangeAspect="1" noChangeArrowheads="1"/>
          </p:cNvPicPr>
          <p:nvPr/>
        </p:nvPicPr>
        <p:blipFill>
          <a:blip r:embed="rId3" cstate="print"/>
          <a:srcRect/>
          <a:stretch>
            <a:fillRect/>
          </a:stretch>
        </p:blipFill>
        <p:spPr bwMode="auto">
          <a:xfrm>
            <a:off x="6561232" y="1196752"/>
            <a:ext cx="2301438" cy="1627634"/>
          </a:xfrm>
          <a:prstGeom prst="rect">
            <a:avLst/>
          </a:prstGeom>
          <a:noFill/>
          <a:ln w="9525">
            <a:noFill/>
            <a:miter lim="800000"/>
            <a:headEnd/>
            <a:tailEnd/>
          </a:ln>
        </p:spPr>
      </p:pic>
      <p:sp>
        <p:nvSpPr>
          <p:cNvPr id="13" name="Rectangle 12"/>
          <p:cNvSpPr/>
          <p:nvPr/>
        </p:nvSpPr>
        <p:spPr>
          <a:xfrm>
            <a:off x="6754457" y="2285652"/>
            <a:ext cx="1786176" cy="19846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8" name="Rectangle 17"/>
          <p:cNvSpPr/>
          <p:nvPr/>
        </p:nvSpPr>
        <p:spPr>
          <a:xfrm>
            <a:off x="4211960" y="5373216"/>
            <a:ext cx="1080120"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7" name="Rectangle 16"/>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grpSp>
        <p:nvGrpSpPr>
          <p:cNvPr id="19" name="Group 18"/>
          <p:cNvGrpSpPr/>
          <p:nvPr/>
        </p:nvGrpSpPr>
        <p:grpSpPr>
          <a:xfrm>
            <a:off x="0" y="5517232"/>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t>Zarflama</a:t>
            </a:r>
          </a:p>
          <a:p>
            <a:pPr>
              <a:buNone/>
            </a:pPr>
            <a:r>
              <a:rPr lang="tr-TR" sz="2000" dirty="0" smtClean="0">
                <a:solidFill>
                  <a:srgbClr val="FF0000"/>
                </a:solidFill>
              </a:rPr>
              <a:t>Gönderim</a:t>
            </a:r>
          </a:p>
          <a:p>
            <a:pPr>
              <a:buNone/>
            </a:pPr>
            <a:endParaRPr lang="tr-TR" sz="2000" dirty="0">
              <a:solidFill>
                <a:schemeClr val="tx1">
                  <a:lumMod val="85000"/>
                  <a:lumOff val="15000"/>
                </a:schemeClr>
              </a:solidFill>
            </a:endParaRPr>
          </a:p>
        </p:txBody>
      </p:sp>
      <p:pic>
        <p:nvPicPr>
          <p:cNvPr id="10" name="Picture 3"/>
          <p:cNvPicPr>
            <a:picLocks noChangeAspect="1" noChangeArrowheads="1"/>
          </p:cNvPicPr>
          <p:nvPr/>
        </p:nvPicPr>
        <p:blipFill>
          <a:blip r:embed="rId2" cstate="print"/>
          <a:srcRect/>
          <a:stretch>
            <a:fillRect/>
          </a:stretch>
        </p:blipFill>
        <p:spPr bwMode="auto">
          <a:xfrm>
            <a:off x="683568" y="3614514"/>
            <a:ext cx="8372475" cy="2190750"/>
          </a:xfrm>
          <a:prstGeom prst="rect">
            <a:avLst/>
          </a:prstGeom>
          <a:noFill/>
          <a:ln w="9525">
            <a:noFill/>
            <a:miter lim="800000"/>
            <a:headEnd/>
            <a:tailEnd/>
          </a:ln>
        </p:spPr>
      </p:pic>
      <p:sp>
        <p:nvSpPr>
          <p:cNvPr id="14" name="Rectangle 13"/>
          <p:cNvSpPr/>
          <p:nvPr/>
        </p:nvSpPr>
        <p:spPr>
          <a:xfrm>
            <a:off x="7390085" y="544522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5" name="Rectangle 14"/>
          <p:cNvSpPr/>
          <p:nvPr/>
        </p:nvSpPr>
        <p:spPr>
          <a:xfrm>
            <a:off x="765349" y="3557761"/>
            <a:ext cx="237626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8194" name="Picture 2"/>
          <p:cNvPicPr>
            <a:picLocks noChangeAspect="1" noChangeArrowheads="1"/>
          </p:cNvPicPr>
          <p:nvPr/>
        </p:nvPicPr>
        <p:blipFill>
          <a:blip r:embed="rId3" cstate="print"/>
          <a:srcRect/>
          <a:stretch>
            <a:fillRect/>
          </a:stretch>
        </p:blipFill>
        <p:spPr bwMode="auto">
          <a:xfrm>
            <a:off x="2987824" y="2924944"/>
            <a:ext cx="5057775" cy="2247900"/>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4355976" y="1699989"/>
            <a:ext cx="4495800" cy="4105275"/>
          </a:xfrm>
          <a:prstGeom prst="rect">
            <a:avLst/>
          </a:prstGeom>
          <a:noFill/>
          <a:ln w="9525">
            <a:noFill/>
            <a:miter lim="800000"/>
            <a:headEnd/>
            <a:tailEnd/>
          </a:ln>
        </p:spPr>
      </p:pic>
      <p:sp>
        <p:nvSpPr>
          <p:cNvPr id="16" name="Rectangle 15"/>
          <p:cNvSpPr/>
          <p:nvPr/>
        </p:nvSpPr>
        <p:spPr>
          <a:xfrm>
            <a:off x="4860032" y="3860229"/>
            <a:ext cx="381642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7" name="Rectangle 16"/>
          <p:cNvSpPr/>
          <p:nvPr/>
        </p:nvSpPr>
        <p:spPr>
          <a:xfrm>
            <a:off x="6372200" y="472514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grpSp>
        <p:nvGrpSpPr>
          <p:cNvPr id="20" name="Group 19"/>
          <p:cNvGrpSpPr/>
          <p:nvPr/>
        </p:nvGrpSpPr>
        <p:grpSpPr>
          <a:xfrm>
            <a:off x="0" y="5517232"/>
            <a:ext cx="1979712" cy="536392"/>
            <a:chOff x="2343228" y="1008113"/>
            <a:chExt cx="3500487" cy="1216800"/>
          </a:xfrm>
        </p:grpSpPr>
        <p:sp>
          <p:nvSpPr>
            <p:cNvPr id="21" name="Rounded Rectangle 2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par>
                                <p:cTn id="13" presetID="4" presetClass="exit" presetSubtype="16" fill="hold" nodeType="withEffect">
                                  <p:stCondLst>
                                    <p:cond delay="0"/>
                                  </p:stCondLst>
                                  <p:childTnLst>
                                    <p:animEffect transition="out" filter="box(in)">
                                      <p:cBhvr>
                                        <p:cTn id="14" dur="500"/>
                                        <p:tgtEl>
                                          <p:spTgt spid="15"/>
                                        </p:tgtEl>
                                      </p:cBhvr>
                                    </p:animEffect>
                                    <p:set>
                                      <p:cBhvr>
                                        <p:cTn id="15" dur="1" fill="hold">
                                          <p:stCondLst>
                                            <p:cond delay="499"/>
                                          </p:stCondLst>
                                        </p:cTn>
                                        <p:tgtEl>
                                          <p:spTgt spid="1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194"/>
                                        </p:tgtEl>
                                        <p:attrNameLst>
                                          <p:attrName>style.visibility</p:attrName>
                                        </p:attrNameLst>
                                      </p:cBhvr>
                                      <p:to>
                                        <p:strVal val="visible"/>
                                      </p:to>
                                    </p:set>
                                    <p:anim calcmode="lin" valueType="num">
                                      <p:cBhvr additive="base">
                                        <p:cTn id="20" dur="500" fill="hold"/>
                                        <p:tgtEl>
                                          <p:spTgt spid="8194"/>
                                        </p:tgtEl>
                                        <p:attrNameLst>
                                          <p:attrName>ppt_x</p:attrName>
                                        </p:attrNameLst>
                                      </p:cBhvr>
                                      <p:tavLst>
                                        <p:tav tm="0">
                                          <p:val>
                                            <p:strVal val="#ppt_x"/>
                                          </p:val>
                                        </p:tav>
                                        <p:tav tm="100000">
                                          <p:val>
                                            <p:strVal val="#ppt_x"/>
                                          </p:val>
                                        </p:tav>
                                      </p:tavLst>
                                    </p:anim>
                                    <p:anim calcmode="lin" valueType="num">
                                      <p:cBhvr additive="base">
                                        <p:cTn id="21"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ox(in)">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8194"/>
                                        </p:tgtEl>
                                        <p:attrNameLst>
                                          <p:attrName>ppt_x</p:attrName>
                                        </p:attrNameLst>
                                      </p:cBhvr>
                                      <p:tavLst>
                                        <p:tav tm="0">
                                          <p:val>
                                            <p:strVal val="ppt_x"/>
                                          </p:val>
                                        </p:tav>
                                        <p:tav tm="100000">
                                          <p:val>
                                            <p:strVal val="ppt_x"/>
                                          </p:val>
                                        </p:tav>
                                      </p:tavLst>
                                    </p:anim>
                                    <p:anim calcmode="lin" valueType="num">
                                      <p:cBhvr additive="base">
                                        <p:cTn id="31" dur="500"/>
                                        <p:tgtEl>
                                          <p:spTgt spid="8194"/>
                                        </p:tgtEl>
                                        <p:attrNameLst>
                                          <p:attrName>ppt_y</p:attrName>
                                        </p:attrNameLst>
                                      </p:cBhvr>
                                      <p:tavLst>
                                        <p:tav tm="0">
                                          <p:val>
                                            <p:strVal val="ppt_y"/>
                                          </p:val>
                                        </p:tav>
                                        <p:tav tm="100000">
                                          <p:val>
                                            <p:strVal val="1+ppt_h/2"/>
                                          </p:val>
                                        </p:tav>
                                      </p:tavLst>
                                    </p:anim>
                                    <p:set>
                                      <p:cBhvr>
                                        <p:cTn id="32" dur="1" fill="hold">
                                          <p:stCondLst>
                                            <p:cond delay="499"/>
                                          </p:stCondLst>
                                        </p:cTn>
                                        <p:tgtEl>
                                          <p:spTgt spid="8194"/>
                                        </p:tgtEl>
                                        <p:attrNameLst>
                                          <p:attrName>style.visibility</p:attrName>
                                        </p:attrNameLst>
                                      </p:cBhvr>
                                      <p:to>
                                        <p:strVal val="hidden"/>
                                      </p:to>
                                    </p:set>
                                  </p:childTnLst>
                                </p:cTn>
                              </p:par>
                              <p:par>
                                <p:cTn id="33" presetID="4" presetClass="exit" presetSubtype="16" fill="hold" grpId="1" nodeType="withEffect">
                                  <p:stCondLst>
                                    <p:cond delay="0"/>
                                  </p:stCondLst>
                                  <p:childTnLst>
                                    <p:animEffect transition="out" filter="box(in)">
                                      <p:cBhvr>
                                        <p:cTn id="34" dur="500"/>
                                        <p:tgtEl>
                                          <p:spTgt spid="17"/>
                                        </p:tgtEl>
                                      </p:cBhvr>
                                    </p:animEffect>
                                    <p:set>
                                      <p:cBhvr>
                                        <p:cTn id="35" dur="1" fill="hold">
                                          <p:stCondLst>
                                            <p:cond delay="499"/>
                                          </p:stCondLst>
                                        </p:cTn>
                                        <p:tgtEl>
                                          <p:spTgt spid="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ox(in)">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8195"/>
                                        </p:tgtEl>
                                        <p:attrNameLst>
                                          <p:attrName>style.visibility</p:attrName>
                                        </p:attrNameLst>
                                      </p:cBhvr>
                                      <p:to>
                                        <p:strVal val="visible"/>
                                      </p:to>
                                    </p:set>
                                    <p:animEffect transition="in" filter="blinds(horizontal)">
                                      <p:cBhvr>
                                        <p:cTn id="45" dur="500"/>
                                        <p:tgtEl>
                                          <p:spTgt spid="8195"/>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ox(in)">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7"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marL="0" indent="0">
              <a:buNone/>
            </a:pPr>
            <a:endParaRPr lang="tr-TR" sz="2000" dirty="0" smtClean="0">
              <a:solidFill>
                <a:srgbClr val="FF0000"/>
              </a:solidFill>
            </a:endParaRPr>
          </a:p>
          <a:p>
            <a:pPr marL="0" indent="0">
              <a:buNone/>
            </a:pPr>
            <a:r>
              <a:rPr lang="tr-TR" sz="2000" dirty="0" smtClean="0">
                <a:solidFill>
                  <a:srgbClr val="FF0000"/>
                </a:solidFill>
              </a:rPr>
              <a:t>ERP’de hazırlanan e-Faturalar LogoConnect’te mühürlenir, zarflanır ve sunucuya gönderilir,</a:t>
            </a:r>
          </a:p>
          <a:p>
            <a:pPr marL="0" indent="0">
              <a:buNone/>
            </a:pPr>
            <a:r>
              <a:rPr lang="tr-TR" sz="2000" dirty="0" smtClean="0">
                <a:solidFill>
                  <a:schemeClr val="tx1">
                    <a:lumMod val="85000"/>
                    <a:lumOff val="15000"/>
                  </a:schemeClr>
                </a:solidFill>
              </a:rPr>
              <a:t>Gönderilen e-Fatura sunucuya gelir, sunucu gelen e-Faturaları anında GİB’e iletir,</a:t>
            </a:r>
          </a:p>
          <a:p>
            <a:pPr marL="0" indent="0">
              <a:buNone/>
            </a:pPr>
            <a:r>
              <a:rPr lang="tr-TR" sz="2000" dirty="0" smtClean="0"/>
              <a:t>GİB üzerinden e-Fatura alıcısına ulaştırılır.</a:t>
            </a:r>
          </a:p>
          <a:p>
            <a:pPr marL="0" indent="0">
              <a:buNone/>
            </a:pPr>
            <a:endParaRPr lang="tr-TR" sz="2000" dirty="0" smtClean="0">
              <a:solidFill>
                <a:schemeClr val="tx1">
                  <a:lumMod val="85000"/>
                  <a:lumOff val="15000"/>
                </a:schemeClr>
              </a:solidFill>
            </a:endParaRPr>
          </a:p>
          <a:p>
            <a:pPr>
              <a:buNone/>
            </a:pPr>
            <a:endParaRPr lang="tr-TR" sz="2000" dirty="0">
              <a:solidFill>
                <a:schemeClr val="tx1">
                  <a:lumMod val="85000"/>
                  <a:lumOff val="15000"/>
                </a:schemeClr>
              </a:solidFill>
            </a:endParaRPr>
          </a:p>
        </p:txBody>
      </p:sp>
      <p:sp>
        <p:nvSpPr>
          <p:cNvPr id="11" name="Rounded Rectangle 10"/>
          <p:cNvSpPr/>
          <p:nvPr/>
        </p:nvSpPr>
        <p:spPr>
          <a:xfrm>
            <a:off x="1259632" y="4005064"/>
            <a:ext cx="2376264"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2" name="Rounded Rectangle 11"/>
          <p:cNvSpPr/>
          <p:nvPr/>
        </p:nvSpPr>
        <p:spPr>
          <a:xfrm>
            <a:off x="107504" y="3459860"/>
            <a:ext cx="1080120"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LOGO ERP</a:t>
            </a:r>
          </a:p>
        </p:txBody>
      </p:sp>
      <p:sp>
        <p:nvSpPr>
          <p:cNvPr id="13" name="Rounded Rectangle 12"/>
          <p:cNvSpPr/>
          <p:nvPr/>
        </p:nvSpPr>
        <p:spPr>
          <a:xfrm>
            <a:off x="259178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19" name="Rounded Rectangle 18"/>
          <p:cNvSpPr/>
          <p:nvPr/>
        </p:nvSpPr>
        <p:spPr>
          <a:xfrm>
            <a:off x="3995936" y="4365104"/>
            <a:ext cx="115212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a:t>
            </a:r>
          </a:p>
          <a:p>
            <a:pPr algn="ctr"/>
            <a:r>
              <a:rPr lang="tr-TR" sz="1400" dirty="0" smtClean="0">
                <a:solidFill>
                  <a:prstClr val="white"/>
                </a:solidFill>
              </a:rPr>
              <a:t>e-Fatura Sunucusu</a:t>
            </a:r>
            <a:endParaRPr lang="tr-TR" sz="1400" dirty="0">
              <a:solidFill>
                <a:prstClr val="white"/>
              </a:solidFill>
            </a:endParaRPr>
          </a:p>
        </p:txBody>
      </p:sp>
      <p:cxnSp>
        <p:nvCxnSpPr>
          <p:cNvPr id="23" name="Curved Connector 22"/>
          <p:cNvCxnSpPr>
            <a:stCxn id="11" idx="3"/>
            <a:endCxn id="19" idx="1"/>
          </p:cNvCxnSpPr>
          <p:nvPr/>
        </p:nvCxnSpPr>
        <p:spPr>
          <a:xfrm flipV="1">
            <a:off x="3635896" y="4673710"/>
            <a:ext cx="360040" cy="15430"/>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Bent Arrow 24"/>
          <p:cNvSpPr/>
          <p:nvPr/>
        </p:nvSpPr>
        <p:spPr>
          <a:xfrm flipV="1">
            <a:off x="539552" y="4149080"/>
            <a:ext cx="720080" cy="648072"/>
          </a:xfrm>
          <a:prstGeom prst="bent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6" name="Chevron 25"/>
          <p:cNvSpPr/>
          <p:nvPr/>
        </p:nvSpPr>
        <p:spPr>
          <a:xfrm>
            <a:off x="2195736" y="4365104"/>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7" name="Rounded Rectangle 26"/>
          <p:cNvSpPr/>
          <p:nvPr/>
        </p:nvSpPr>
        <p:spPr>
          <a:xfrm>
            <a:off x="133164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21" name="Rectangle 2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Connect’ten Alıcısına</a:t>
            </a:r>
          </a:p>
        </p:txBody>
      </p:sp>
      <p:grpSp>
        <p:nvGrpSpPr>
          <p:cNvPr id="22" name="Group 21"/>
          <p:cNvGrpSpPr/>
          <p:nvPr/>
        </p:nvGrpSpPr>
        <p:grpSpPr>
          <a:xfrm>
            <a:off x="0" y="5517232"/>
            <a:ext cx="1979712" cy="536392"/>
            <a:chOff x="2343228" y="1008113"/>
            <a:chExt cx="3500487" cy="1216800"/>
          </a:xfrm>
        </p:grpSpPr>
        <p:sp>
          <p:nvSpPr>
            <p:cNvPr id="24" name="Rounded Rectangle 23"/>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8"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5" presetClass="entr" presetSubtype="10" fill="hold" grpId="0"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checkerboard(across)">
                                      <p:cBhvr>
                                        <p:cTn id="10" dur="500"/>
                                        <p:tgtEl>
                                          <p:spTgt spid="25"/>
                                        </p:tgtEl>
                                      </p:cBhvr>
                                    </p:animEffect>
                                  </p:childTnLst>
                                </p:cTn>
                              </p:par>
                              <p:par>
                                <p:cTn id="11" presetID="5" presetClass="entr" presetSubtype="10"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grpId="0"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checkerboard(across)">
                                      <p:cBhvr>
                                        <p:cTn id="16" dur="500"/>
                                        <p:tgtEl>
                                          <p:spTgt spid="13"/>
                                        </p:tgtEl>
                                      </p:cBhvr>
                                    </p:animEffect>
                                  </p:childTnLst>
                                </p:cTn>
                              </p:par>
                              <p:par>
                                <p:cTn id="17" presetID="5" presetClass="entr" presetSubtype="10"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checkerboard(across)">
                                      <p:cBhvr>
                                        <p:cTn id="19" dur="500"/>
                                        <p:tgtEl>
                                          <p:spTgt spid="26"/>
                                        </p:tgtEl>
                                      </p:cBhvr>
                                    </p:animEffect>
                                  </p:childTnLst>
                                </p:cTn>
                              </p:par>
                              <p:par>
                                <p:cTn id="20" presetID="5" presetClass="entr" presetSubtype="10" fill="hold" grpId="0" nodeType="withEffect">
                                  <p:stCondLst>
                                    <p:cond delay="1000"/>
                                  </p:stCondLst>
                                  <p:childTnLst>
                                    <p:set>
                                      <p:cBhvr>
                                        <p:cTn id="21" dur="1" fill="hold">
                                          <p:stCondLst>
                                            <p:cond delay="0"/>
                                          </p:stCondLst>
                                        </p:cTn>
                                        <p:tgtEl>
                                          <p:spTgt spid="27"/>
                                        </p:tgtEl>
                                        <p:attrNameLst>
                                          <p:attrName>style.visibility</p:attrName>
                                        </p:attrNameLst>
                                      </p:cBhvr>
                                      <p:to>
                                        <p:strVal val="visible"/>
                                      </p:to>
                                    </p:set>
                                    <p:animEffect transition="in" filter="checkerboard(across)">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checkerboard(across)">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animBg="1"/>
      <p:bldP spid="25" grpId="0" animBg="1"/>
      <p:bldP spid="26" grpId="0" animBg="1"/>
      <p:bldP spid="2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marL="0" indent="0">
              <a:buNone/>
            </a:pPr>
            <a:endParaRPr lang="tr-TR" sz="2000" dirty="0" smtClean="0"/>
          </a:p>
          <a:p>
            <a:pPr marL="0" indent="0">
              <a:buNone/>
            </a:pPr>
            <a:r>
              <a:rPr lang="tr-TR" sz="2000" dirty="0" smtClean="0"/>
              <a:t>ERP’de hazırlanan e-Faturalar LogoConnect’te mühürlenir, zarflanır ve sunucuya gönderilir,</a:t>
            </a:r>
          </a:p>
          <a:p>
            <a:pPr marL="0" indent="0">
              <a:buNone/>
            </a:pPr>
            <a:r>
              <a:rPr lang="tr-TR" sz="2000" dirty="0" smtClean="0">
                <a:solidFill>
                  <a:srgbClr val="FF0000"/>
                </a:solidFill>
              </a:rPr>
              <a:t>Gönderilen e-Fatura sunucuya gelir, sunucu gelen e-Faturaları anında GİB’e iletir,</a:t>
            </a:r>
          </a:p>
          <a:p>
            <a:pPr marL="0" indent="0">
              <a:buNone/>
            </a:pPr>
            <a:r>
              <a:rPr lang="tr-TR" sz="2000" dirty="0" smtClean="0"/>
              <a:t>GİB üzerinden e-Fatura alıcısına ulaştırılır.</a:t>
            </a:r>
          </a:p>
          <a:p>
            <a:pPr>
              <a:buNone/>
            </a:pPr>
            <a:endParaRPr lang="tr-TR" sz="2000" dirty="0">
              <a:solidFill>
                <a:schemeClr val="tx1">
                  <a:lumMod val="85000"/>
                  <a:lumOff val="15000"/>
                </a:schemeClr>
              </a:solidFill>
            </a:endParaRPr>
          </a:p>
        </p:txBody>
      </p:sp>
      <p:sp>
        <p:nvSpPr>
          <p:cNvPr id="11" name="Rounded Rectangle 10"/>
          <p:cNvSpPr/>
          <p:nvPr/>
        </p:nvSpPr>
        <p:spPr>
          <a:xfrm>
            <a:off x="1259632" y="4005064"/>
            <a:ext cx="2376264"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2" name="Rounded Rectangle 11"/>
          <p:cNvSpPr/>
          <p:nvPr/>
        </p:nvSpPr>
        <p:spPr>
          <a:xfrm>
            <a:off x="107504" y="3459860"/>
            <a:ext cx="1080120"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LOGO ERP</a:t>
            </a:r>
          </a:p>
        </p:txBody>
      </p:sp>
      <p:sp>
        <p:nvSpPr>
          <p:cNvPr id="13" name="Rounded Rectangle 12"/>
          <p:cNvSpPr/>
          <p:nvPr/>
        </p:nvSpPr>
        <p:spPr>
          <a:xfrm>
            <a:off x="259178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19" name="Rounded Rectangle 18"/>
          <p:cNvSpPr/>
          <p:nvPr/>
        </p:nvSpPr>
        <p:spPr>
          <a:xfrm>
            <a:off x="3995936" y="4365104"/>
            <a:ext cx="115212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a:t>
            </a:r>
          </a:p>
          <a:p>
            <a:pPr algn="ctr"/>
            <a:r>
              <a:rPr lang="tr-TR" sz="1400" dirty="0" smtClean="0">
                <a:solidFill>
                  <a:prstClr val="white"/>
                </a:solidFill>
              </a:rPr>
              <a:t>e-Fatura Sunucusu</a:t>
            </a:r>
            <a:endParaRPr lang="tr-TR" sz="1400" dirty="0">
              <a:solidFill>
                <a:prstClr val="white"/>
              </a:solidFill>
            </a:endParaRPr>
          </a:p>
        </p:txBody>
      </p:sp>
      <p:cxnSp>
        <p:nvCxnSpPr>
          <p:cNvPr id="23" name="Curved Connector 22"/>
          <p:cNvCxnSpPr>
            <a:stCxn id="11" idx="3"/>
            <a:endCxn id="19" idx="1"/>
          </p:cNvCxnSpPr>
          <p:nvPr/>
        </p:nvCxnSpPr>
        <p:spPr>
          <a:xfrm flipV="1">
            <a:off x="3635896" y="4673710"/>
            <a:ext cx="360040" cy="15430"/>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9" idx="3"/>
            <a:endCxn id="30" idx="1"/>
          </p:cNvCxnSpPr>
          <p:nvPr/>
        </p:nvCxnSpPr>
        <p:spPr>
          <a:xfrm flipV="1">
            <a:off x="5148064" y="4653136"/>
            <a:ext cx="432048" cy="20574"/>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Bent Arrow 24"/>
          <p:cNvSpPr/>
          <p:nvPr/>
        </p:nvSpPr>
        <p:spPr>
          <a:xfrm flipV="1">
            <a:off x="539552" y="4149080"/>
            <a:ext cx="720080" cy="648072"/>
          </a:xfrm>
          <a:prstGeom prst="bent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6" name="Chevron 25"/>
          <p:cNvSpPr/>
          <p:nvPr/>
        </p:nvSpPr>
        <p:spPr>
          <a:xfrm>
            <a:off x="2195736" y="4365104"/>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7" name="Rounded Rectangle 26"/>
          <p:cNvSpPr/>
          <p:nvPr/>
        </p:nvSpPr>
        <p:spPr>
          <a:xfrm>
            <a:off x="133164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30" name="Rounded Rectangle 29"/>
          <p:cNvSpPr/>
          <p:nvPr/>
        </p:nvSpPr>
        <p:spPr>
          <a:xfrm>
            <a:off x="5580112" y="4293096"/>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smtClean="0">
                <a:solidFill>
                  <a:prstClr val="black"/>
                </a:solidFill>
              </a:rPr>
              <a:t>GİB Merkez Sunucusu</a:t>
            </a:r>
            <a:endParaRPr lang="tr-TR" sz="1400" dirty="0">
              <a:solidFill>
                <a:prstClr val="black"/>
              </a:solidFill>
            </a:endParaRPr>
          </a:p>
        </p:txBody>
      </p:sp>
      <p:sp>
        <p:nvSpPr>
          <p:cNvPr id="14"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20" name="Rectangle 1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Connect’ten Alıcısına</a:t>
            </a:r>
          </a:p>
        </p:txBody>
      </p:sp>
      <p:grpSp>
        <p:nvGrpSpPr>
          <p:cNvPr id="21" name="Group 20"/>
          <p:cNvGrpSpPr/>
          <p:nvPr/>
        </p:nvGrpSpPr>
        <p:grpSpPr>
          <a:xfrm>
            <a:off x="0" y="5517232"/>
            <a:ext cx="1979712" cy="536392"/>
            <a:chOff x="2343228" y="1008113"/>
            <a:chExt cx="3500487" cy="1216800"/>
          </a:xfrm>
        </p:grpSpPr>
        <p:sp>
          <p:nvSpPr>
            <p:cNvPr id="22" name="Rounded Rectangle 21"/>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8"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marL="0" indent="0">
              <a:buNone/>
            </a:pPr>
            <a:endParaRPr lang="tr-TR" sz="2000" dirty="0" smtClean="0"/>
          </a:p>
          <a:p>
            <a:pPr marL="0" indent="0">
              <a:buNone/>
            </a:pPr>
            <a:r>
              <a:rPr lang="tr-TR" sz="2000" dirty="0" smtClean="0"/>
              <a:t>ERP’de hazırlanan e-Faturalar LogoConnect’te mühürlenir, zarflanır ve sunucuya gönderilir,</a:t>
            </a:r>
          </a:p>
          <a:p>
            <a:pPr marL="0" indent="0">
              <a:buNone/>
            </a:pPr>
            <a:r>
              <a:rPr lang="tr-TR" sz="2000" dirty="0" smtClean="0"/>
              <a:t>Gönderilen e-Fatura sunucuya gelir, sunucu gelen e-Faturaları anında GİB’e iletir,</a:t>
            </a:r>
          </a:p>
          <a:p>
            <a:pPr marL="0" indent="0">
              <a:buNone/>
            </a:pPr>
            <a:r>
              <a:rPr lang="tr-TR" sz="2000" dirty="0" smtClean="0">
                <a:solidFill>
                  <a:srgbClr val="FF0000"/>
                </a:solidFill>
              </a:rPr>
              <a:t>GİB üzerinden e-Fatura alıcısına ulaştırılır.</a:t>
            </a:r>
          </a:p>
          <a:p>
            <a:pPr>
              <a:buNone/>
            </a:pPr>
            <a:endParaRPr lang="tr-TR" sz="2000" dirty="0">
              <a:solidFill>
                <a:schemeClr val="tx1">
                  <a:lumMod val="85000"/>
                  <a:lumOff val="15000"/>
                </a:schemeClr>
              </a:solidFill>
            </a:endParaRPr>
          </a:p>
        </p:txBody>
      </p:sp>
      <p:sp>
        <p:nvSpPr>
          <p:cNvPr id="11" name="Rounded Rectangle 10"/>
          <p:cNvSpPr/>
          <p:nvPr/>
        </p:nvSpPr>
        <p:spPr>
          <a:xfrm>
            <a:off x="1259632" y="4005064"/>
            <a:ext cx="2376264"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2" name="Rounded Rectangle 11"/>
          <p:cNvSpPr/>
          <p:nvPr/>
        </p:nvSpPr>
        <p:spPr>
          <a:xfrm>
            <a:off x="107504" y="3459860"/>
            <a:ext cx="1080120"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LOGO ERP</a:t>
            </a:r>
          </a:p>
        </p:txBody>
      </p:sp>
      <p:sp>
        <p:nvSpPr>
          <p:cNvPr id="13" name="Rounded Rectangle 12"/>
          <p:cNvSpPr/>
          <p:nvPr/>
        </p:nvSpPr>
        <p:spPr>
          <a:xfrm>
            <a:off x="259178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19" name="Rounded Rectangle 18"/>
          <p:cNvSpPr/>
          <p:nvPr/>
        </p:nvSpPr>
        <p:spPr>
          <a:xfrm>
            <a:off x="3995936" y="4365104"/>
            <a:ext cx="115212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a:t>
            </a:r>
          </a:p>
          <a:p>
            <a:pPr algn="ctr"/>
            <a:r>
              <a:rPr lang="tr-TR" sz="1400" dirty="0" smtClean="0">
                <a:solidFill>
                  <a:prstClr val="white"/>
                </a:solidFill>
              </a:rPr>
              <a:t>e-Fatura Sunucusu</a:t>
            </a:r>
            <a:endParaRPr lang="tr-TR" sz="1400" dirty="0">
              <a:solidFill>
                <a:prstClr val="white"/>
              </a:solidFill>
            </a:endParaRPr>
          </a:p>
        </p:txBody>
      </p:sp>
      <p:cxnSp>
        <p:nvCxnSpPr>
          <p:cNvPr id="23" name="Curved Connector 22"/>
          <p:cNvCxnSpPr>
            <a:stCxn id="11" idx="3"/>
            <a:endCxn id="19" idx="1"/>
          </p:cNvCxnSpPr>
          <p:nvPr/>
        </p:nvCxnSpPr>
        <p:spPr>
          <a:xfrm flipV="1">
            <a:off x="3635896" y="4673710"/>
            <a:ext cx="360040" cy="15430"/>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9" idx="3"/>
            <a:endCxn id="30" idx="1"/>
          </p:cNvCxnSpPr>
          <p:nvPr/>
        </p:nvCxnSpPr>
        <p:spPr>
          <a:xfrm flipV="1">
            <a:off x="5148064" y="4653136"/>
            <a:ext cx="432048" cy="20574"/>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Bent Arrow 24"/>
          <p:cNvSpPr/>
          <p:nvPr/>
        </p:nvSpPr>
        <p:spPr>
          <a:xfrm flipV="1">
            <a:off x="539552" y="4149080"/>
            <a:ext cx="720080" cy="648072"/>
          </a:xfrm>
          <a:prstGeom prst="bent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6" name="Chevron 25"/>
          <p:cNvSpPr/>
          <p:nvPr/>
        </p:nvSpPr>
        <p:spPr>
          <a:xfrm>
            <a:off x="2195736" y="4365104"/>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27" name="Rounded Rectangle 26"/>
          <p:cNvSpPr/>
          <p:nvPr/>
        </p:nvSpPr>
        <p:spPr>
          <a:xfrm>
            <a:off x="133164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30" name="Rounded Rectangle 29"/>
          <p:cNvSpPr/>
          <p:nvPr/>
        </p:nvSpPr>
        <p:spPr>
          <a:xfrm>
            <a:off x="5580112" y="4293096"/>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smtClean="0">
                <a:solidFill>
                  <a:prstClr val="black"/>
                </a:solidFill>
              </a:rPr>
              <a:t>GİB Merkez Sunucusu</a:t>
            </a:r>
            <a:endParaRPr lang="tr-TR" sz="1400" dirty="0">
              <a:solidFill>
                <a:prstClr val="black"/>
              </a:solidFill>
            </a:endParaRPr>
          </a:p>
        </p:txBody>
      </p:sp>
      <p:sp>
        <p:nvSpPr>
          <p:cNvPr id="39" name="Rounded Rectangle 38"/>
          <p:cNvSpPr/>
          <p:nvPr/>
        </p:nvSpPr>
        <p:spPr>
          <a:xfrm>
            <a:off x="7524328" y="4365104"/>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Alıcı</a:t>
            </a:r>
            <a:endParaRPr lang="tr-TR" sz="1400" dirty="0">
              <a:solidFill>
                <a:prstClr val="white"/>
              </a:solidFill>
            </a:endParaRPr>
          </a:p>
        </p:txBody>
      </p:sp>
      <p:cxnSp>
        <p:nvCxnSpPr>
          <p:cNvPr id="40" name="Curved Connector 39"/>
          <p:cNvCxnSpPr>
            <a:stCxn id="30" idx="3"/>
            <a:endCxn id="39" idx="1"/>
          </p:cNvCxnSpPr>
          <p:nvPr/>
        </p:nvCxnSpPr>
        <p:spPr>
          <a:xfrm>
            <a:off x="7020272" y="4653136"/>
            <a:ext cx="504056" cy="20574"/>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21" name="Rectangle 2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Connect’ten Alıcısına</a:t>
            </a:r>
          </a:p>
        </p:txBody>
      </p:sp>
      <p:grpSp>
        <p:nvGrpSpPr>
          <p:cNvPr id="20" name="Group 19"/>
          <p:cNvGrpSpPr/>
          <p:nvPr/>
        </p:nvGrpSpPr>
        <p:grpSpPr>
          <a:xfrm>
            <a:off x="0" y="5517232"/>
            <a:ext cx="1979712" cy="536392"/>
            <a:chOff x="2343228" y="1008113"/>
            <a:chExt cx="3500487" cy="1216800"/>
          </a:xfrm>
        </p:grpSpPr>
        <p:sp>
          <p:nvSpPr>
            <p:cNvPr id="31" name="Rounded Rectangle 3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3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ox(in)">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linds(horizont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lvl="2"/>
            <a:endParaRPr lang="tr-TR" sz="2000" i="1" dirty="0" smtClean="0">
              <a:solidFill>
                <a:schemeClr val="tx1">
                  <a:lumMod val="85000"/>
                  <a:lumOff val="15000"/>
                </a:schemeClr>
              </a:solidFill>
            </a:endParaRPr>
          </a:p>
          <a:p>
            <a:pPr>
              <a:buClr>
                <a:srgbClr val="0070C0"/>
              </a:buClr>
              <a:buNone/>
            </a:pPr>
            <a:endParaRPr lang="tr-TR" sz="2000" i="1" dirty="0" smtClean="0">
              <a:solidFill>
                <a:schemeClr val="tx1">
                  <a:lumMod val="85000"/>
                  <a:lumOff val="15000"/>
                </a:schemeClr>
              </a:solidFill>
            </a:endParaRPr>
          </a:p>
        </p:txBody>
      </p:sp>
      <p:graphicFrame>
        <p:nvGraphicFramePr>
          <p:cNvPr id="6" name="Diagram 5"/>
          <p:cNvGraphicFramePr/>
          <p:nvPr/>
        </p:nvGraphicFramePr>
        <p:xfrm>
          <a:off x="428596" y="1340768"/>
          <a:ext cx="8215370" cy="4311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2" name="Rectangle 11"/>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e-Fatura Uygulaması Kullanım Şekilleri;</a:t>
            </a:r>
          </a:p>
        </p:txBody>
      </p:sp>
      <p:sp>
        <p:nvSpPr>
          <p:cNvPr id="11" name="TextBox 10"/>
          <p:cNvSpPr txBox="1"/>
          <p:nvPr/>
        </p:nvSpPr>
        <p:spPr>
          <a:xfrm>
            <a:off x="539552" y="3429000"/>
            <a:ext cx="8136904" cy="2031325"/>
          </a:xfrm>
          <a:prstGeom prst="rect">
            <a:avLst/>
          </a:prstGeom>
          <a:noFill/>
        </p:spPr>
        <p:txBody>
          <a:bodyPr wrap="square" rtlCol="0">
            <a:spAutoFit/>
          </a:bodyPr>
          <a:lstStyle/>
          <a:p>
            <a:r>
              <a:rPr lang="tr-TR" dirty="0" smtClean="0"/>
              <a:t>Başka mükelleflerin faturalarını göndermek ve almak amacıyla bilgi işlem sisteminin GİB sistemiyle entegre edilmesidir.</a:t>
            </a:r>
          </a:p>
          <a:p>
            <a:r>
              <a:rPr lang="tr-TR" dirty="0" smtClean="0"/>
              <a:t>Böylece faturalama ihtiyaçları farklılık gösteren veya çok sayıda fatura düzenleyen mükelleflere, kendilerine ait bilgi işlem alt yapısının yetersiz olması veya istemeleri halinde teknik yeterliliğe sahip bir özel Entegratör bilgi işlem sistemi vasıtasıyla elektronik fatura alıp gönderebilme imkanı sağlanmaktadır.</a:t>
            </a:r>
          </a:p>
          <a:p>
            <a:endParaRPr lang="tr-TR" dirty="0"/>
          </a:p>
        </p:txBody>
      </p:sp>
      <p:sp>
        <p:nvSpPr>
          <p:cNvPr id="14" name="Rectangle 13"/>
          <p:cNvSpPr/>
          <p:nvPr/>
        </p:nvSpPr>
        <p:spPr>
          <a:xfrm>
            <a:off x="323528" y="5373216"/>
            <a:ext cx="8568952" cy="523220"/>
          </a:xfrm>
          <a:prstGeom prst="rect">
            <a:avLst/>
          </a:prstGeom>
        </p:spPr>
        <p:txBody>
          <a:bodyPr wrap="square">
            <a:spAutoFit/>
          </a:bodyPr>
          <a:lstStyle/>
          <a:p>
            <a:r>
              <a:rPr lang="tr-TR" sz="1400" dirty="0" smtClean="0">
                <a:solidFill>
                  <a:srgbClr val="FF0000"/>
                </a:solidFill>
              </a:rPr>
              <a:t>21 Şubat 2013 tarihinde yayınlanan 424 sıra no.lu tebliğe göre e-fatura uygulamasını özel entegratör vasıtasıyla kullananlar, düzenlenecek e-faturaların özel entegratörün mali mühür sertifikası ile onaylanmasına izin verebilirler</a:t>
            </a:r>
            <a:endParaRPr lang="tr-TR" sz="1400"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Firma Tanımı</a:t>
            </a:r>
          </a:p>
          <a:p>
            <a:pPr>
              <a:buNone/>
            </a:pPr>
            <a:r>
              <a:rPr lang="tr-TR" sz="2000" dirty="0" smtClean="0">
                <a:solidFill>
                  <a:schemeClr val="tx1">
                    <a:lumMod val="85000"/>
                    <a:lumOff val="15000"/>
                  </a:schemeClr>
                </a:solidFill>
              </a:rPr>
              <a:t>Cari Hesap Tanımı</a:t>
            </a:r>
          </a:p>
          <a:p>
            <a:pPr>
              <a:buNone/>
            </a:pPr>
            <a:r>
              <a:rPr lang="tr-TR" sz="2000" dirty="0" smtClean="0">
                <a:solidFill>
                  <a:srgbClr val="FF0000"/>
                </a:solidFill>
              </a:rPr>
              <a:t>E-Fatura Oluşturulması</a:t>
            </a:r>
          </a:p>
          <a:p>
            <a:pPr>
              <a:buNone/>
            </a:pPr>
            <a:endParaRPr lang="tr-TR" sz="2000" dirty="0">
              <a:solidFill>
                <a:schemeClr val="tx1">
                  <a:lumMod val="85000"/>
                  <a:lumOff val="15000"/>
                </a:schemeClr>
              </a:solidFill>
            </a:endParaRPr>
          </a:p>
        </p:txBody>
      </p:sp>
      <p:pic>
        <p:nvPicPr>
          <p:cNvPr id="11" name="Picture 3"/>
          <p:cNvPicPr>
            <a:picLocks noChangeAspect="1" noChangeArrowheads="1"/>
          </p:cNvPicPr>
          <p:nvPr/>
        </p:nvPicPr>
        <p:blipFill>
          <a:blip r:embed="rId2" cstate="print"/>
          <a:srcRect/>
          <a:stretch>
            <a:fillRect/>
          </a:stretch>
        </p:blipFill>
        <p:spPr bwMode="auto">
          <a:xfrm>
            <a:off x="2123728" y="2852936"/>
            <a:ext cx="6912768" cy="2956177"/>
          </a:xfrm>
          <a:prstGeom prst="rect">
            <a:avLst/>
          </a:prstGeom>
          <a:noFill/>
          <a:ln w="9525">
            <a:noFill/>
            <a:miter lim="800000"/>
            <a:headEnd/>
            <a:tailEnd/>
          </a:ln>
        </p:spPr>
      </p:pic>
      <p:sp>
        <p:nvSpPr>
          <p:cNvPr id="12" name="Rectangle 11"/>
          <p:cNvSpPr/>
          <p:nvPr/>
        </p:nvSpPr>
        <p:spPr>
          <a:xfrm>
            <a:off x="2267744" y="3429000"/>
            <a:ext cx="1872208"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3" name="Rectangle 12"/>
          <p:cNvSpPr/>
          <p:nvPr/>
        </p:nvSpPr>
        <p:spPr>
          <a:xfrm>
            <a:off x="4211960" y="5157192"/>
            <a:ext cx="14041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grpSp>
        <p:nvGrpSpPr>
          <p:cNvPr id="7" name="Group 6"/>
          <p:cNvGrpSpPr/>
          <p:nvPr/>
        </p:nvGrpSpPr>
        <p:grpSpPr>
          <a:xfrm>
            <a:off x="0" y="5517232"/>
            <a:ext cx="4355976" cy="536392"/>
            <a:chOff x="2343228" y="1008113"/>
            <a:chExt cx="3500487" cy="1216800"/>
          </a:xfrm>
        </p:grpSpPr>
        <p:sp>
          <p:nvSpPr>
            <p:cNvPr id="10" name="Rounded Rectangle 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4"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
        <p:nvSpPr>
          <p:cNvPr id="15" name="Rectangle 14"/>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Ayarları</a:t>
            </a:r>
          </a:p>
        </p:txBody>
      </p:sp>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rgbClr val="FF0000"/>
              </a:solidFill>
            </a:endParaRPr>
          </a:p>
          <a:p>
            <a:pPr>
              <a:buNone/>
            </a:pPr>
            <a:r>
              <a:rPr lang="tr-TR" sz="2000" dirty="0" smtClean="0">
                <a:solidFill>
                  <a:srgbClr val="FF0000"/>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7" name="Picture 3"/>
          <p:cNvPicPr>
            <a:picLocks noChangeAspect="1" noChangeArrowheads="1"/>
          </p:cNvPicPr>
          <p:nvPr/>
        </p:nvPicPr>
        <p:blipFill>
          <a:blip r:embed="rId2" cstate="print"/>
          <a:srcRect/>
          <a:stretch>
            <a:fillRect/>
          </a:stretch>
        </p:blipFill>
        <p:spPr bwMode="auto">
          <a:xfrm>
            <a:off x="6682294" y="1052736"/>
            <a:ext cx="2138178" cy="4661394"/>
          </a:xfrm>
          <a:prstGeom prst="rect">
            <a:avLst/>
          </a:prstGeom>
          <a:noFill/>
          <a:ln w="9525">
            <a:noFill/>
            <a:miter lim="800000"/>
            <a:headEnd/>
            <a:tailEnd/>
          </a:ln>
        </p:spPr>
      </p:pic>
      <p:sp>
        <p:nvSpPr>
          <p:cNvPr id="10" name="Rectangle 9"/>
          <p:cNvSpPr/>
          <p:nvPr/>
        </p:nvSpPr>
        <p:spPr>
          <a:xfrm>
            <a:off x="6787553" y="1590962"/>
            <a:ext cx="1818532" cy="18185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4" name="Rectangle 13"/>
          <p:cNvSpPr/>
          <p:nvPr/>
        </p:nvSpPr>
        <p:spPr>
          <a:xfrm>
            <a:off x="6588224" y="4596382"/>
            <a:ext cx="2250422" cy="27277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6" name="Rectangle 15"/>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
        <p:nvSpPr>
          <p:cNvPr id="17"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8" name="Group 17"/>
          <p:cNvGrpSpPr/>
          <p:nvPr/>
        </p:nvGrpSpPr>
        <p:grpSpPr>
          <a:xfrm>
            <a:off x="0" y="5517232"/>
            <a:ext cx="4355976" cy="536392"/>
            <a:chOff x="2343228" y="1008113"/>
            <a:chExt cx="3500487" cy="1216800"/>
          </a:xfrm>
        </p:grpSpPr>
        <p:sp>
          <p:nvSpPr>
            <p:cNvPr id="19" name="Rounded Rectangle 18"/>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0"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rgbClr val="FF0000"/>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a:solidFill>
                <a:schemeClr val="tx1">
                  <a:lumMod val="85000"/>
                  <a:lumOff val="15000"/>
                </a:schemeClr>
              </a:solidFill>
            </a:endParaRPr>
          </a:p>
        </p:txBody>
      </p:sp>
      <p:pic>
        <p:nvPicPr>
          <p:cNvPr id="11" name="Picture 4"/>
          <p:cNvPicPr>
            <a:picLocks noChangeAspect="1" noChangeArrowheads="1"/>
          </p:cNvPicPr>
          <p:nvPr/>
        </p:nvPicPr>
        <p:blipFill>
          <a:blip r:embed="rId2" cstate="print"/>
          <a:srcRect/>
          <a:stretch>
            <a:fillRect/>
          </a:stretch>
        </p:blipFill>
        <p:spPr bwMode="auto">
          <a:xfrm>
            <a:off x="3374130" y="2780928"/>
            <a:ext cx="5662366" cy="2968378"/>
          </a:xfrm>
          <a:prstGeom prst="rect">
            <a:avLst/>
          </a:prstGeom>
          <a:noFill/>
          <a:ln w="9525">
            <a:noFill/>
            <a:miter lim="800000"/>
            <a:headEnd/>
            <a:tailEnd/>
          </a:ln>
        </p:spPr>
      </p:pic>
      <p:sp>
        <p:nvSpPr>
          <p:cNvPr id="12" name="Rectangle 11"/>
          <p:cNvSpPr/>
          <p:nvPr/>
        </p:nvSpPr>
        <p:spPr>
          <a:xfrm flipH="1">
            <a:off x="5868144" y="3429000"/>
            <a:ext cx="754304" cy="18857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3" name="Rectangle 12"/>
          <p:cNvSpPr/>
          <p:nvPr/>
        </p:nvSpPr>
        <p:spPr>
          <a:xfrm>
            <a:off x="7619902" y="5418960"/>
            <a:ext cx="696514" cy="314296"/>
          </a:xfrm>
          <a:prstGeom prst="rect">
            <a:avLst/>
          </a:prstGeom>
          <a:solidFill>
            <a:schemeClr val="lt1">
              <a:alpha val="0"/>
            </a:schemeClr>
          </a:solidFill>
          <a:ln w="22225"/>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solidFill>
                <a:prstClr val="black"/>
              </a:solidFill>
            </a:endParaRPr>
          </a:p>
        </p:txBody>
      </p:sp>
      <p:sp>
        <p:nvSpPr>
          <p:cNvPr id="15" name="Rectangle 14"/>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
        <p:nvSpPr>
          <p:cNvPr id="16"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17" name="Group 16"/>
          <p:cNvGrpSpPr/>
          <p:nvPr/>
        </p:nvGrpSpPr>
        <p:grpSpPr>
          <a:xfrm>
            <a:off x="0" y="5517232"/>
            <a:ext cx="4355976" cy="536392"/>
            <a:chOff x="2343228" y="1008113"/>
            <a:chExt cx="3500487" cy="1216800"/>
          </a:xfrm>
        </p:grpSpPr>
        <p:sp>
          <p:nvSpPr>
            <p:cNvPr id="18" name="Rounded Rectangle 17"/>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19"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rgbClr val="FF0000"/>
                </a:solidFill>
              </a:rPr>
              <a:t>Mühürleme</a:t>
            </a:r>
          </a:p>
          <a:p>
            <a:pPr>
              <a:buNone/>
            </a:pPr>
            <a:r>
              <a:rPr lang="tr-TR" sz="2000" dirty="0" smtClean="0">
                <a:solidFill>
                  <a:schemeClr val="tx1">
                    <a:lumMod val="85000"/>
                    <a:lumOff val="15000"/>
                  </a:schemeClr>
                </a:solidFill>
              </a:rPr>
              <a:t>Zarflama</a:t>
            </a:r>
          </a:p>
          <a:p>
            <a:pPr>
              <a:buNone/>
            </a:pPr>
            <a:r>
              <a:rPr lang="tr-TR" sz="2000" dirty="0" smtClean="0">
                <a:solidFill>
                  <a:schemeClr val="tx1">
                    <a:lumMod val="85000"/>
                    <a:lumOff val="15000"/>
                  </a:schemeClr>
                </a:solidFill>
              </a:rPr>
              <a:t>Gönderim</a:t>
            </a:r>
          </a:p>
          <a:p>
            <a:pPr>
              <a:buNone/>
            </a:pPr>
            <a:endParaRPr lang="tr-TR" sz="2000" dirty="0" smtClean="0">
              <a:solidFill>
                <a:schemeClr val="tx1">
                  <a:lumMod val="85000"/>
                  <a:lumOff val="15000"/>
                </a:schemeClr>
              </a:solidFill>
            </a:endParaRPr>
          </a:p>
          <a:p>
            <a:pPr>
              <a:buNone/>
            </a:pPr>
            <a:endParaRPr lang="tr-TR" sz="2000" dirty="0">
              <a:solidFill>
                <a:schemeClr val="tx1">
                  <a:lumMod val="85000"/>
                  <a:lumOff val="15000"/>
                </a:schemeClr>
              </a:solidFill>
            </a:endParaRPr>
          </a:p>
        </p:txBody>
      </p:sp>
      <p:pic>
        <p:nvPicPr>
          <p:cNvPr id="10" name="Picture 1"/>
          <p:cNvPicPr>
            <a:picLocks noChangeAspect="1" noChangeArrowheads="1"/>
          </p:cNvPicPr>
          <p:nvPr/>
        </p:nvPicPr>
        <p:blipFill>
          <a:blip r:embed="rId2" cstate="print"/>
          <a:srcRect/>
          <a:stretch>
            <a:fillRect/>
          </a:stretch>
        </p:blipFill>
        <p:spPr bwMode="auto">
          <a:xfrm>
            <a:off x="6570404" y="1268760"/>
            <a:ext cx="2250068" cy="1656184"/>
          </a:xfrm>
          <a:prstGeom prst="rect">
            <a:avLst/>
          </a:prstGeom>
          <a:noFill/>
          <a:ln w="9525">
            <a:noFill/>
            <a:miter lim="800000"/>
            <a:headEnd/>
            <a:tailEnd/>
          </a:ln>
        </p:spPr>
      </p:pic>
      <p:sp>
        <p:nvSpPr>
          <p:cNvPr id="14" name="Rectangle 13"/>
          <p:cNvSpPr/>
          <p:nvPr/>
        </p:nvSpPr>
        <p:spPr>
          <a:xfrm>
            <a:off x="6786427" y="2159174"/>
            <a:ext cx="1707354" cy="18970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pic>
        <p:nvPicPr>
          <p:cNvPr id="15" name="Picture 3"/>
          <p:cNvPicPr>
            <a:picLocks noChangeAspect="1" noChangeArrowheads="1"/>
          </p:cNvPicPr>
          <p:nvPr/>
        </p:nvPicPr>
        <p:blipFill>
          <a:blip r:embed="rId3" cstate="print"/>
          <a:srcRect/>
          <a:stretch>
            <a:fillRect/>
          </a:stretch>
        </p:blipFill>
        <p:spPr bwMode="auto">
          <a:xfrm>
            <a:off x="3203848" y="2564904"/>
            <a:ext cx="5741820" cy="2971804"/>
          </a:xfrm>
          <a:prstGeom prst="rect">
            <a:avLst/>
          </a:prstGeom>
          <a:noFill/>
          <a:ln w="9525">
            <a:noFill/>
            <a:miter lim="800000"/>
            <a:headEnd/>
            <a:tailEnd/>
          </a:ln>
        </p:spPr>
      </p:pic>
      <p:sp>
        <p:nvSpPr>
          <p:cNvPr id="16" name="Rectangle 15"/>
          <p:cNvSpPr/>
          <p:nvPr/>
        </p:nvSpPr>
        <p:spPr>
          <a:xfrm>
            <a:off x="4139952" y="5146947"/>
            <a:ext cx="1008112" cy="29827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pic>
        <p:nvPicPr>
          <p:cNvPr id="17" name="Picture 2"/>
          <p:cNvPicPr>
            <a:picLocks noChangeAspect="1" noChangeArrowheads="1"/>
          </p:cNvPicPr>
          <p:nvPr/>
        </p:nvPicPr>
        <p:blipFill>
          <a:blip r:embed="rId4" cstate="print"/>
          <a:srcRect/>
          <a:stretch>
            <a:fillRect/>
          </a:stretch>
        </p:blipFill>
        <p:spPr bwMode="auto">
          <a:xfrm>
            <a:off x="6228184" y="3429000"/>
            <a:ext cx="2627595" cy="2340673"/>
          </a:xfrm>
          <a:prstGeom prst="rect">
            <a:avLst/>
          </a:prstGeom>
          <a:noFill/>
          <a:ln w="9525">
            <a:noFill/>
            <a:miter lim="800000"/>
            <a:headEnd/>
            <a:tailEnd/>
          </a:ln>
        </p:spPr>
      </p:pic>
      <p:sp>
        <p:nvSpPr>
          <p:cNvPr id="18" name="Rectangle 17"/>
          <p:cNvSpPr/>
          <p:nvPr/>
        </p:nvSpPr>
        <p:spPr>
          <a:xfrm>
            <a:off x="7956376" y="5517233"/>
            <a:ext cx="50405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pic>
        <p:nvPicPr>
          <p:cNvPr id="19" name="Picture 6"/>
          <p:cNvPicPr>
            <a:picLocks noChangeAspect="1" noChangeArrowheads="1"/>
          </p:cNvPicPr>
          <p:nvPr/>
        </p:nvPicPr>
        <p:blipFill>
          <a:blip r:embed="rId5" cstate="print"/>
          <a:srcRect/>
          <a:stretch>
            <a:fillRect/>
          </a:stretch>
        </p:blipFill>
        <p:spPr bwMode="auto">
          <a:xfrm>
            <a:off x="6876256" y="4077072"/>
            <a:ext cx="1304925" cy="1047750"/>
          </a:xfrm>
          <a:prstGeom prst="rect">
            <a:avLst/>
          </a:prstGeom>
          <a:noFill/>
          <a:ln w="9525">
            <a:noFill/>
            <a:miter lim="800000"/>
            <a:headEnd/>
            <a:tailEnd/>
          </a:ln>
          <a:effectLst/>
        </p:spPr>
      </p:pic>
      <p:sp>
        <p:nvSpPr>
          <p:cNvPr id="20" name="Rectangle 19"/>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
        <p:nvSpPr>
          <p:cNvPr id="21"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2" name="Group 21"/>
          <p:cNvGrpSpPr/>
          <p:nvPr/>
        </p:nvGrpSpPr>
        <p:grpSpPr>
          <a:xfrm>
            <a:off x="0" y="5517232"/>
            <a:ext cx="4355976" cy="536392"/>
            <a:chOff x="2343228" y="1008113"/>
            <a:chExt cx="3500487" cy="1216800"/>
          </a:xfrm>
        </p:grpSpPr>
        <p:sp>
          <p:nvSpPr>
            <p:cNvPr id="23" name="Rounded Rectangle 22"/>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4"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ox(in)">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diamond(in)">
                                      <p:cBhvr>
                                        <p:cTn id="3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solidFill>
                  <a:srgbClr val="FF0000"/>
                </a:solidFill>
              </a:rPr>
              <a:t>Zarflama</a:t>
            </a:r>
          </a:p>
          <a:p>
            <a:pPr>
              <a:buNone/>
            </a:pPr>
            <a:r>
              <a:rPr lang="tr-TR" sz="2000" dirty="0" smtClean="0"/>
              <a:t>Gönderim</a:t>
            </a:r>
          </a:p>
          <a:p>
            <a:pPr>
              <a:buNone/>
            </a:pPr>
            <a:endParaRPr lang="tr-TR" sz="2000" dirty="0">
              <a:solidFill>
                <a:schemeClr val="tx1">
                  <a:lumMod val="85000"/>
                  <a:lumOff val="15000"/>
                </a:schemeClr>
              </a:solidFill>
            </a:endParaRPr>
          </a:p>
        </p:txBody>
      </p:sp>
      <p:pic>
        <p:nvPicPr>
          <p:cNvPr id="11" name="Picture 6"/>
          <p:cNvPicPr>
            <a:picLocks noChangeAspect="1" noChangeArrowheads="1"/>
          </p:cNvPicPr>
          <p:nvPr/>
        </p:nvPicPr>
        <p:blipFill>
          <a:blip r:embed="rId2" cstate="print"/>
          <a:srcRect/>
          <a:stretch>
            <a:fillRect/>
          </a:stretch>
        </p:blipFill>
        <p:spPr bwMode="auto">
          <a:xfrm>
            <a:off x="3275856" y="2780928"/>
            <a:ext cx="5410200" cy="2933700"/>
          </a:xfrm>
          <a:prstGeom prst="rect">
            <a:avLst/>
          </a:prstGeom>
          <a:noFill/>
          <a:ln w="9525">
            <a:noFill/>
            <a:miter lim="800000"/>
            <a:headEnd/>
            <a:tailEnd/>
          </a:ln>
        </p:spPr>
      </p:pic>
      <p:pic>
        <p:nvPicPr>
          <p:cNvPr id="12" name="Picture 4"/>
          <p:cNvPicPr>
            <a:picLocks noChangeAspect="1" noChangeArrowheads="1"/>
          </p:cNvPicPr>
          <p:nvPr/>
        </p:nvPicPr>
        <p:blipFill>
          <a:blip r:embed="rId3" cstate="print"/>
          <a:srcRect/>
          <a:stretch>
            <a:fillRect/>
          </a:stretch>
        </p:blipFill>
        <p:spPr bwMode="auto">
          <a:xfrm>
            <a:off x="6561232" y="1196752"/>
            <a:ext cx="2301438" cy="1627634"/>
          </a:xfrm>
          <a:prstGeom prst="rect">
            <a:avLst/>
          </a:prstGeom>
          <a:noFill/>
          <a:ln w="9525">
            <a:noFill/>
            <a:miter lim="800000"/>
            <a:headEnd/>
            <a:tailEnd/>
          </a:ln>
        </p:spPr>
      </p:pic>
      <p:sp>
        <p:nvSpPr>
          <p:cNvPr id="13" name="Rectangle 12"/>
          <p:cNvSpPr/>
          <p:nvPr/>
        </p:nvSpPr>
        <p:spPr>
          <a:xfrm>
            <a:off x="6754457" y="2285652"/>
            <a:ext cx="1786176" cy="19846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8" name="Rectangle 17"/>
          <p:cNvSpPr/>
          <p:nvPr/>
        </p:nvSpPr>
        <p:spPr>
          <a:xfrm>
            <a:off x="4211960" y="5373216"/>
            <a:ext cx="1080120"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7" name="Rectangle 16"/>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
        <p:nvSpPr>
          <p:cNvPr id="19"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0" name="Group 19"/>
          <p:cNvGrpSpPr/>
          <p:nvPr/>
        </p:nvGrpSpPr>
        <p:grpSpPr>
          <a:xfrm>
            <a:off x="0" y="5517232"/>
            <a:ext cx="4355976" cy="536392"/>
            <a:chOff x="2343228" y="1008113"/>
            <a:chExt cx="3500487" cy="1216800"/>
          </a:xfrm>
        </p:grpSpPr>
        <p:sp>
          <p:nvSpPr>
            <p:cNvPr id="21" name="Rounded Rectangle 2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a:buNone/>
            </a:pPr>
            <a:endParaRPr lang="tr-TR" sz="2000" dirty="0" smtClean="0">
              <a:solidFill>
                <a:schemeClr val="tx1">
                  <a:lumMod val="85000"/>
                  <a:lumOff val="15000"/>
                </a:schemeClr>
              </a:solidFill>
            </a:endParaRPr>
          </a:p>
          <a:p>
            <a:pPr>
              <a:buNone/>
            </a:pPr>
            <a:r>
              <a:rPr lang="tr-TR" sz="2000" dirty="0" smtClean="0">
                <a:solidFill>
                  <a:schemeClr val="tx1">
                    <a:lumMod val="85000"/>
                    <a:lumOff val="15000"/>
                  </a:schemeClr>
                </a:solidFill>
              </a:rPr>
              <a:t>Satış Faturası Gönderimi</a:t>
            </a:r>
          </a:p>
          <a:p>
            <a:pPr>
              <a:buNone/>
            </a:pPr>
            <a:r>
              <a:rPr lang="tr-TR" sz="2000" dirty="0" smtClean="0">
                <a:solidFill>
                  <a:schemeClr val="tx1">
                    <a:lumMod val="85000"/>
                    <a:lumOff val="15000"/>
                  </a:schemeClr>
                </a:solidFill>
              </a:rPr>
              <a:t>Gönderilecek e-Faturaların Seçimi</a:t>
            </a:r>
          </a:p>
          <a:p>
            <a:pPr>
              <a:buNone/>
            </a:pPr>
            <a:r>
              <a:rPr lang="tr-TR" sz="2000" dirty="0" smtClean="0">
                <a:solidFill>
                  <a:schemeClr val="tx1">
                    <a:lumMod val="85000"/>
                    <a:lumOff val="15000"/>
                  </a:schemeClr>
                </a:solidFill>
              </a:rPr>
              <a:t>Mühürleme</a:t>
            </a:r>
          </a:p>
          <a:p>
            <a:pPr>
              <a:buNone/>
            </a:pPr>
            <a:r>
              <a:rPr lang="tr-TR" sz="2000" dirty="0" smtClean="0"/>
              <a:t>Zarflama</a:t>
            </a:r>
          </a:p>
          <a:p>
            <a:pPr>
              <a:buNone/>
            </a:pPr>
            <a:r>
              <a:rPr lang="tr-TR" sz="2000" dirty="0" smtClean="0">
                <a:solidFill>
                  <a:srgbClr val="FF0000"/>
                </a:solidFill>
              </a:rPr>
              <a:t>Gönderim</a:t>
            </a:r>
          </a:p>
          <a:p>
            <a:pPr>
              <a:buNone/>
            </a:pPr>
            <a:endParaRPr lang="tr-TR" sz="2000" dirty="0">
              <a:solidFill>
                <a:schemeClr val="tx1">
                  <a:lumMod val="85000"/>
                  <a:lumOff val="15000"/>
                </a:schemeClr>
              </a:solidFill>
            </a:endParaRPr>
          </a:p>
        </p:txBody>
      </p:sp>
      <p:pic>
        <p:nvPicPr>
          <p:cNvPr id="10" name="Picture 3"/>
          <p:cNvPicPr>
            <a:picLocks noChangeAspect="1" noChangeArrowheads="1"/>
          </p:cNvPicPr>
          <p:nvPr/>
        </p:nvPicPr>
        <p:blipFill>
          <a:blip r:embed="rId2" cstate="print"/>
          <a:srcRect/>
          <a:stretch>
            <a:fillRect/>
          </a:stretch>
        </p:blipFill>
        <p:spPr bwMode="auto">
          <a:xfrm>
            <a:off x="683568" y="3614514"/>
            <a:ext cx="8372475" cy="2190750"/>
          </a:xfrm>
          <a:prstGeom prst="rect">
            <a:avLst/>
          </a:prstGeom>
          <a:noFill/>
          <a:ln w="9525">
            <a:noFill/>
            <a:miter lim="800000"/>
            <a:headEnd/>
            <a:tailEnd/>
          </a:ln>
        </p:spPr>
      </p:pic>
      <p:sp>
        <p:nvSpPr>
          <p:cNvPr id="14" name="Rectangle 13"/>
          <p:cNvSpPr/>
          <p:nvPr/>
        </p:nvSpPr>
        <p:spPr>
          <a:xfrm>
            <a:off x="7390085" y="544522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5" name="Rectangle 14"/>
          <p:cNvSpPr/>
          <p:nvPr/>
        </p:nvSpPr>
        <p:spPr>
          <a:xfrm>
            <a:off x="765349" y="3557761"/>
            <a:ext cx="237626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pic>
        <p:nvPicPr>
          <p:cNvPr id="9218" name="Picture 2"/>
          <p:cNvPicPr>
            <a:picLocks noChangeAspect="1" noChangeArrowheads="1"/>
          </p:cNvPicPr>
          <p:nvPr/>
        </p:nvPicPr>
        <p:blipFill>
          <a:blip r:embed="rId3" cstate="print"/>
          <a:srcRect/>
          <a:stretch>
            <a:fillRect/>
          </a:stretch>
        </p:blipFill>
        <p:spPr bwMode="auto">
          <a:xfrm>
            <a:off x="3059832" y="2924944"/>
            <a:ext cx="5057775" cy="2247900"/>
          </a:xfrm>
          <a:prstGeom prst="rect">
            <a:avLst/>
          </a:prstGeom>
          <a:noFill/>
          <a:ln w="9525">
            <a:noFill/>
            <a:miter lim="800000"/>
            <a:headEnd/>
            <a:tailEnd/>
          </a:ln>
        </p:spPr>
      </p:pic>
      <p:sp>
        <p:nvSpPr>
          <p:cNvPr id="17" name="Rectangle 16"/>
          <p:cNvSpPr/>
          <p:nvPr/>
        </p:nvSpPr>
        <p:spPr>
          <a:xfrm>
            <a:off x="6372200" y="4725144"/>
            <a:ext cx="864096" cy="3032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pic>
        <p:nvPicPr>
          <p:cNvPr id="9220" name="Picture 4"/>
          <p:cNvPicPr>
            <a:picLocks noChangeAspect="1" noChangeArrowheads="1"/>
          </p:cNvPicPr>
          <p:nvPr/>
        </p:nvPicPr>
        <p:blipFill>
          <a:blip r:embed="rId4" cstate="print"/>
          <a:srcRect/>
          <a:stretch>
            <a:fillRect/>
          </a:stretch>
        </p:blipFill>
        <p:spPr bwMode="auto">
          <a:xfrm>
            <a:off x="4519404" y="1916832"/>
            <a:ext cx="4034454" cy="3701802"/>
          </a:xfrm>
          <a:prstGeom prst="rect">
            <a:avLst/>
          </a:prstGeom>
          <a:noFill/>
          <a:ln w="9525">
            <a:noFill/>
            <a:miter lim="800000"/>
            <a:headEnd/>
            <a:tailEnd/>
          </a:ln>
        </p:spPr>
      </p:pic>
      <p:sp>
        <p:nvSpPr>
          <p:cNvPr id="16" name="Rectangle 15"/>
          <p:cNvSpPr/>
          <p:nvPr/>
        </p:nvSpPr>
        <p:spPr>
          <a:xfrm>
            <a:off x="4644008" y="3789040"/>
            <a:ext cx="381642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solidFill>
                <a:prstClr val="black"/>
              </a:solidFill>
            </a:endParaRPr>
          </a:p>
        </p:txBody>
      </p:sp>
      <p:sp>
        <p:nvSpPr>
          <p:cNvPr id="18" name="Rectangle 17"/>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 e-Fatura Gönderimi</a:t>
            </a:r>
          </a:p>
        </p:txBody>
      </p:sp>
      <p:sp>
        <p:nvSpPr>
          <p:cNvPr id="19"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0" name="Group 19"/>
          <p:cNvGrpSpPr/>
          <p:nvPr/>
        </p:nvGrpSpPr>
        <p:grpSpPr>
          <a:xfrm>
            <a:off x="0" y="5517232"/>
            <a:ext cx="4355976" cy="536392"/>
            <a:chOff x="2343228" y="1008113"/>
            <a:chExt cx="3500487" cy="1216800"/>
          </a:xfrm>
        </p:grpSpPr>
        <p:sp>
          <p:nvSpPr>
            <p:cNvPr id="21" name="Rounded Rectangle 20"/>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2"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par>
                                <p:cTn id="13" presetID="4" presetClass="exit" presetSubtype="16" fill="hold" nodeType="withEffect">
                                  <p:stCondLst>
                                    <p:cond delay="0"/>
                                  </p:stCondLst>
                                  <p:childTnLst>
                                    <p:animEffect transition="out" filter="box(in)">
                                      <p:cBhvr>
                                        <p:cTn id="14" dur="500"/>
                                        <p:tgtEl>
                                          <p:spTgt spid="15"/>
                                        </p:tgtEl>
                                      </p:cBhvr>
                                    </p:animEffect>
                                    <p:set>
                                      <p:cBhvr>
                                        <p:cTn id="15" dur="1" fill="hold">
                                          <p:stCondLst>
                                            <p:cond delay="499"/>
                                          </p:stCondLst>
                                        </p:cTn>
                                        <p:tgtEl>
                                          <p:spTgt spid="1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218"/>
                                        </p:tgtEl>
                                        <p:attrNameLst>
                                          <p:attrName>style.visibility</p:attrName>
                                        </p:attrNameLst>
                                      </p:cBhvr>
                                      <p:to>
                                        <p:strVal val="visible"/>
                                      </p:to>
                                    </p:set>
                                    <p:anim calcmode="lin" valueType="num">
                                      <p:cBhvr additive="base">
                                        <p:cTn id="20" dur="500" fill="hold"/>
                                        <p:tgtEl>
                                          <p:spTgt spid="9218"/>
                                        </p:tgtEl>
                                        <p:attrNameLst>
                                          <p:attrName>ppt_x</p:attrName>
                                        </p:attrNameLst>
                                      </p:cBhvr>
                                      <p:tavLst>
                                        <p:tav tm="0">
                                          <p:val>
                                            <p:strVal val="#ppt_x"/>
                                          </p:val>
                                        </p:tav>
                                        <p:tav tm="100000">
                                          <p:val>
                                            <p:strVal val="#ppt_x"/>
                                          </p:val>
                                        </p:tav>
                                      </p:tavLst>
                                    </p:anim>
                                    <p:anim calcmode="lin" valueType="num">
                                      <p:cBhvr additive="base">
                                        <p:cTn id="21"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ox(in)">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9218"/>
                                        </p:tgtEl>
                                        <p:attrNameLst>
                                          <p:attrName>ppt_x</p:attrName>
                                        </p:attrNameLst>
                                      </p:cBhvr>
                                      <p:tavLst>
                                        <p:tav tm="0">
                                          <p:val>
                                            <p:strVal val="ppt_x"/>
                                          </p:val>
                                        </p:tav>
                                        <p:tav tm="100000">
                                          <p:val>
                                            <p:strVal val="ppt_x"/>
                                          </p:val>
                                        </p:tav>
                                      </p:tavLst>
                                    </p:anim>
                                    <p:anim calcmode="lin" valueType="num">
                                      <p:cBhvr additive="base">
                                        <p:cTn id="31" dur="500"/>
                                        <p:tgtEl>
                                          <p:spTgt spid="9218"/>
                                        </p:tgtEl>
                                        <p:attrNameLst>
                                          <p:attrName>ppt_y</p:attrName>
                                        </p:attrNameLst>
                                      </p:cBhvr>
                                      <p:tavLst>
                                        <p:tav tm="0">
                                          <p:val>
                                            <p:strVal val="ppt_y"/>
                                          </p:val>
                                        </p:tav>
                                        <p:tav tm="100000">
                                          <p:val>
                                            <p:strVal val="1+ppt_h/2"/>
                                          </p:val>
                                        </p:tav>
                                      </p:tavLst>
                                    </p:anim>
                                    <p:set>
                                      <p:cBhvr>
                                        <p:cTn id="32" dur="1" fill="hold">
                                          <p:stCondLst>
                                            <p:cond delay="499"/>
                                          </p:stCondLst>
                                        </p:cTn>
                                        <p:tgtEl>
                                          <p:spTgt spid="9218"/>
                                        </p:tgtEl>
                                        <p:attrNameLst>
                                          <p:attrName>style.visibility</p:attrName>
                                        </p:attrNameLst>
                                      </p:cBhvr>
                                      <p:to>
                                        <p:strVal val="hidden"/>
                                      </p:to>
                                    </p:set>
                                  </p:childTnLst>
                                </p:cTn>
                              </p:par>
                              <p:par>
                                <p:cTn id="33" presetID="4" presetClass="exit" presetSubtype="16" fill="hold" grpId="1" nodeType="withEffect">
                                  <p:stCondLst>
                                    <p:cond delay="0"/>
                                  </p:stCondLst>
                                  <p:childTnLst>
                                    <p:animEffect transition="out" filter="box(in)">
                                      <p:cBhvr>
                                        <p:cTn id="34" dur="500"/>
                                        <p:tgtEl>
                                          <p:spTgt spid="17"/>
                                        </p:tgtEl>
                                      </p:cBhvr>
                                    </p:animEffect>
                                    <p:set>
                                      <p:cBhvr>
                                        <p:cTn id="35" dur="1" fill="hold">
                                          <p:stCondLst>
                                            <p:cond delay="499"/>
                                          </p:stCondLst>
                                        </p:cTn>
                                        <p:tgtEl>
                                          <p:spTgt spid="1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ox(in)">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9220"/>
                                        </p:tgtEl>
                                        <p:attrNameLst>
                                          <p:attrName>style.visibility</p:attrName>
                                        </p:attrNameLst>
                                      </p:cBhvr>
                                      <p:to>
                                        <p:strVal val="visible"/>
                                      </p:to>
                                    </p:set>
                                    <p:animEffect transition="in" filter="blinds(horizontal)">
                                      <p:cBhvr>
                                        <p:cTn id="45" dur="500"/>
                                        <p:tgtEl>
                                          <p:spTgt spid="9220"/>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box(in)">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7" grpId="1" animBg="1"/>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457200" y="1124744"/>
            <a:ext cx="8229600" cy="4525963"/>
          </a:xfrm>
        </p:spPr>
        <p:txBody>
          <a:bodyPr/>
          <a:lstStyle/>
          <a:p>
            <a:pPr marL="0" indent="0">
              <a:buNone/>
            </a:pPr>
            <a:endParaRPr lang="tr-TR" sz="2000" dirty="0" smtClean="0"/>
          </a:p>
          <a:p>
            <a:pPr marL="0" indent="0">
              <a:buNone/>
            </a:pPr>
            <a:r>
              <a:rPr lang="tr-TR" sz="2000" dirty="0" smtClean="0"/>
              <a:t>ERP’de hazırlanan e-Faturalar LogoConnect’te mühürlenir, zarflanır ve Logo sunucularına gönderilir,</a:t>
            </a:r>
          </a:p>
          <a:p>
            <a:pPr marL="0" indent="0">
              <a:buNone/>
            </a:pPr>
            <a:r>
              <a:rPr lang="tr-TR" sz="2000" dirty="0" smtClean="0"/>
              <a:t>Gönderilen e-Fatura Logo Sunucularına gelir, sunucu gelen e-Faturaları anında GİB’e iletir,</a:t>
            </a:r>
          </a:p>
          <a:p>
            <a:pPr marL="0" indent="0">
              <a:buNone/>
            </a:pPr>
            <a:r>
              <a:rPr lang="tr-TR" sz="2000" dirty="0" smtClean="0">
                <a:solidFill>
                  <a:srgbClr val="FF0000"/>
                </a:solidFill>
              </a:rPr>
              <a:t>GİB üzerinden e-Fatura alıcısına ulaştırılır.</a:t>
            </a:r>
          </a:p>
          <a:p>
            <a:pPr>
              <a:buNone/>
            </a:pPr>
            <a:endParaRPr lang="tr-TR" sz="2000" dirty="0">
              <a:solidFill>
                <a:schemeClr val="tx1">
                  <a:lumMod val="85000"/>
                  <a:lumOff val="15000"/>
                </a:schemeClr>
              </a:solidFill>
            </a:endParaRPr>
          </a:p>
        </p:txBody>
      </p:sp>
      <p:sp>
        <p:nvSpPr>
          <p:cNvPr id="11" name="Rounded Rectangle 10"/>
          <p:cNvSpPr/>
          <p:nvPr/>
        </p:nvSpPr>
        <p:spPr>
          <a:xfrm>
            <a:off x="1259632" y="4005064"/>
            <a:ext cx="2376264"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2" name="Rounded Rectangle 11"/>
          <p:cNvSpPr/>
          <p:nvPr/>
        </p:nvSpPr>
        <p:spPr>
          <a:xfrm>
            <a:off x="107504" y="3459860"/>
            <a:ext cx="1080120"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LOGO ERP</a:t>
            </a:r>
          </a:p>
        </p:txBody>
      </p:sp>
      <p:sp>
        <p:nvSpPr>
          <p:cNvPr id="13" name="Rounded Rectangle 12"/>
          <p:cNvSpPr/>
          <p:nvPr/>
        </p:nvSpPr>
        <p:spPr>
          <a:xfrm>
            <a:off x="259178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19" name="Rounded Rectangle 18"/>
          <p:cNvSpPr/>
          <p:nvPr/>
        </p:nvSpPr>
        <p:spPr>
          <a:xfrm>
            <a:off x="3995936" y="4365104"/>
            <a:ext cx="115212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a:t>
            </a:r>
          </a:p>
          <a:p>
            <a:pPr algn="ctr"/>
            <a:r>
              <a:rPr lang="tr-TR" sz="1400" dirty="0" smtClean="0">
                <a:solidFill>
                  <a:prstClr val="white"/>
                </a:solidFill>
              </a:rPr>
              <a:t>Entegrasyon Hizmeti</a:t>
            </a:r>
            <a:endParaRPr lang="tr-TR" sz="1400" dirty="0">
              <a:solidFill>
                <a:prstClr val="white"/>
              </a:solidFill>
            </a:endParaRPr>
          </a:p>
        </p:txBody>
      </p:sp>
      <p:cxnSp>
        <p:nvCxnSpPr>
          <p:cNvPr id="23" name="Curved Connector 22"/>
          <p:cNvCxnSpPr>
            <a:stCxn id="11" idx="3"/>
            <a:endCxn id="19" idx="1"/>
          </p:cNvCxnSpPr>
          <p:nvPr/>
        </p:nvCxnSpPr>
        <p:spPr>
          <a:xfrm flipV="1">
            <a:off x="3635896" y="4673710"/>
            <a:ext cx="360040" cy="15430"/>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9" idx="3"/>
            <a:endCxn id="30" idx="1"/>
          </p:cNvCxnSpPr>
          <p:nvPr/>
        </p:nvCxnSpPr>
        <p:spPr>
          <a:xfrm flipV="1">
            <a:off x="5148064" y="4653136"/>
            <a:ext cx="432048" cy="20574"/>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Bent Arrow 24"/>
          <p:cNvSpPr/>
          <p:nvPr/>
        </p:nvSpPr>
        <p:spPr>
          <a:xfrm flipV="1">
            <a:off x="539552" y="4149080"/>
            <a:ext cx="720080" cy="648072"/>
          </a:xfrm>
          <a:prstGeom prst="bent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endParaRPr>
          </a:p>
        </p:txBody>
      </p:sp>
      <p:sp>
        <p:nvSpPr>
          <p:cNvPr id="26" name="Chevron 25"/>
          <p:cNvSpPr/>
          <p:nvPr/>
        </p:nvSpPr>
        <p:spPr>
          <a:xfrm>
            <a:off x="2195736" y="4365104"/>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endParaRPr>
          </a:p>
        </p:txBody>
      </p:sp>
      <p:sp>
        <p:nvSpPr>
          <p:cNvPr id="27" name="Rounded Rectangle 26"/>
          <p:cNvSpPr/>
          <p:nvPr/>
        </p:nvSpPr>
        <p:spPr>
          <a:xfrm>
            <a:off x="1331640" y="4293096"/>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30" name="Rounded Rectangle 29"/>
          <p:cNvSpPr/>
          <p:nvPr/>
        </p:nvSpPr>
        <p:spPr>
          <a:xfrm>
            <a:off x="5580112" y="4293096"/>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smtClean="0">
                <a:solidFill>
                  <a:prstClr val="black"/>
                </a:solidFill>
              </a:rPr>
              <a:t>GİB Merkez Sunucusu</a:t>
            </a:r>
            <a:endParaRPr lang="tr-TR" sz="1400" dirty="0">
              <a:solidFill>
                <a:prstClr val="black"/>
              </a:solidFill>
            </a:endParaRPr>
          </a:p>
        </p:txBody>
      </p:sp>
      <p:sp>
        <p:nvSpPr>
          <p:cNvPr id="39" name="Rounded Rectangle 38"/>
          <p:cNvSpPr/>
          <p:nvPr/>
        </p:nvSpPr>
        <p:spPr>
          <a:xfrm>
            <a:off x="7524328" y="4365104"/>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Alıcı</a:t>
            </a:r>
            <a:endParaRPr lang="tr-TR" sz="1400" dirty="0">
              <a:solidFill>
                <a:prstClr val="white"/>
              </a:solidFill>
            </a:endParaRPr>
          </a:p>
        </p:txBody>
      </p:sp>
      <p:cxnSp>
        <p:nvCxnSpPr>
          <p:cNvPr id="40" name="Curved Connector 39"/>
          <p:cNvCxnSpPr>
            <a:stCxn id="30" idx="3"/>
            <a:endCxn id="39" idx="1"/>
          </p:cNvCxnSpPr>
          <p:nvPr/>
        </p:nvCxnSpPr>
        <p:spPr>
          <a:xfrm>
            <a:off x="7020272" y="4653136"/>
            <a:ext cx="504056" cy="20574"/>
          </a:xfrm>
          <a:prstGeom prst="curvedConnector3">
            <a:avLst>
              <a:gd name="adj1" fmla="val 50000"/>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grpSp>
        <p:nvGrpSpPr>
          <p:cNvPr id="28" name="Group 27"/>
          <p:cNvGrpSpPr/>
          <p:nvPr/>
        </p:nvGrpSpPr>
        <p:grpSpPr>
          <a:xfrm>
            <a:off x="0" y="5517232"/>
            <a:ext cx="4355976" cy="536392"/>
            <a:chOff x="2343228" y="1008113"/>
            <a:chExt cx="3500487" cy="1216800"/>
          </a:xfrm>
        </p:grpSpPr>
        <p:sp>
          <p:nvSpPr>
            <p:cNvPr id="29" name="Rounded Rectangle 28"/>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3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Özel Entegratörlük &amp; Saklama Hizmeti</a:t>
              </a:r>
              <a:endParaRPr lang="tr-TR" sz="2000" b="1" kern="1200" dirty="0"/>
            </a:p>
          </p:txBody>
        </p:sp>
      </p:grpSp>
      <p:sp>
        <p:nvSpPr>
          <p:cNvPr id="32" name="Rectangle 31"/>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Connect’ten Alıcısına</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1403648" y="2348880"/>
            <a:ext cx="2448272"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3" name="Rounded Rectangle 12"/>
          <p:cNvSpPr/>
          <p:nvPr/>
        </p:nvSpPr>
        <p:spPr>
          <a:xfrm>
            <a:off x="179512" y="1659660"/>
            <a:ext cx="1080120"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LOGO ERP</a:t>
            </a:r>
          </a:p>
        </p:txBody>
      </p:sp>
      <p:sp>
        <p:nvSpPr>
          <p:cNvPr id="18" name="Rounded Rectangle 17"/>
          <p:cNvSpPr/>
          <p:nvPr/>
        </p:nvSpPr>
        <p:spPr>
          <a:xfrm>
            <a:off x="2735796" y="2636912"/>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20" name="Rounded Rectangle 19"/>
          <p:cNvSpPr/>
          <p:nvPr/>
        </p:nvSpPr>
        <p:spPr>
          <a:xfrm>
            <a:off x="4644008" y="1484784"/>
            <a:ext cx="151216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a:solidFill>
                  <a:prstClr val="black"/>
                </a:solidFill>
              </a:rPr>
              <a:t>GİB PORTAL</a:t>
            </a:r>
          </a:p>
        </p:txBody>
      </p:sp>
      <p:sp>
        <p:nvSpPr>
          <p:cNvPr id="21" name="Rounded Rectangle 20"/>
          <p:cNvSpPr/>
          <p:nvPr/>
        </p:nvSpPr>
        <p:spPr>
          <a:xfrm>
            <a:off x="4644008" y="2564905"/>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smtClean="0">
                <a:solidFill>
                  <a:prstClr val="black"/>
                </a:solidFill>
              </a:rPr>
              <a:t>ENTEGRASYON</a:t>
            </a:r>
            <a:endParaRPr lang="tr-TR" sz="1400" dirty="0">
              <a:solidFill>
                <a:prstClr val="black"/>
              </a:solidFill>
            </a:endParaRPr>
          </a:p>
        </p:txBody>
      </p:sp>
      <p:sp>
        <p:nvSpPr>
          <p:cNvPr id="24" name="Rounded Rectangle 23"/>
          <p:cNvSpPr/>
          <p:nvPr/>
        </p:nvSpPr>
        <p:spPr>
          <a:xfrm>
            <a:off x="7236296" y="2132856"/>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 e-Fatura Sunucusu</a:t>
            </a:r>
            <a:endParaRPr lang="tr-TR" sz="1400" dirty="0">
              <a:solidFill>
                <a:prstClr val="white"/>
              </a:solidFill>
            </a:endParaRPr>
          </a:p>
        </p:txBody>
      </p:sp>
      <p:sp>
        <p:nvSpPr>
          <p:cNvPr id="25" name="Rounded Rectangle 24"/>
          <p:cNvSpPr/>
          <p:nvPr/>
        </p:nvSpPr>
        <p:spPr>
          <a:xfrm>
            <a:off x="7236296" y="3068960"/>
            <a:ext cx="1529662" cy="617212"/>
          </a:xfrm>
          <a:prstGeom prst="roundRect">
            <a:avLst/>
          </a:prstGeom>
          <a:solidFill>
            <a:schemeClr val="accent3">
              <a:lumMod val="75000"/>
            </a:schemeClr>
          </a:solidFill>
          <a:ln>
            <a:solidFill>
              <a:schemeClr val="accent3">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a:solidFill>
                  <a:prstClr val="white"/>
                </a:solidFill>
              </a:rPr>
              <a:t>3. </a:t>
            </a:r>
            <a:r>
              <a:rPr lang="tr-TR" sz="1400" dirty="0" smtClean="0">
                <a:solidFill>
                  <a:prstClr val="white"/>
                </a:solidFill>
              </a:rPr>
              <a:t>Parti e-Fatura Sunucusu</a:t>
            </a:r>
            <a:endParaRPr lang="tr-TR" sz="1400" dirty="0">
              <a:solidFill>
                <a:prstClr val="white"/>
              </a:solidFill>
            </a:endParaRPr>
          </a:p>
        </p:txBody>
      </p:sp>
      <p:sp>
        <p:nvSpPr>
          <p:cNvPr id="26" name="Rounded Rectangle 25"/>
          <p:cNvSpPr/>
          <p:nvPr/>
        </p:nvSpPr>
        <p:spPr>
          <a:xfrm>
            <a:off x="4644008" y="4077072"/>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a:solidFill>
                  <a:prstClr val="black"/>
                </a:solidFill>
              </a:rPr>
              <a:t>ÖZEL ENTEGRASYON</a:t>
            </a:r>
          </a:p>
        </p:txBody>
      </p:sp>
      <p:sp>
        <p:nvSpPr>
          <p:cNvPr id="27" name="Rounded Rectangle 26"/>
          <p:cNvSpPr/>
          <p:nvPr/>
        </p:nvSpPr>
        <p:spPr>
          <a:xfrm>
            <a:off x="7236296" y="3933056"/>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 Entegrasyon Hizmeti</a:t>
            </a:r>
            <a:endParaRPr lang="tr-TR" sz="1400" dirty="0">
              <a:solidFill>
                <a:prstClr val="white"/>
              </a:solidFill>
            </a:endParaRPr>
          </a:p>
        </p:txBody>
      </p:sp>
      <p:sp>
        <p:nvSpPr>
          <p:cNvPr id="28" name="Rounded Rectangle 27"/>
          <p:cNvSpPr/>
          <p:nvPr/>
        </p:nvSpPr>
        <p:spPr>
          <a:xfrm>
            <a:off x="7236296" y="4725144"/>
            <a:ext cx="1512168" cy="617212"/>
          </a:xfrm>
          <a:prstGeom prst="roundRect">
            <a:avLst/>
          </a:prstGeom>
          <a:solidFill>
            <a:schemeClr val="accent3">
              <a:lumMod val="75000"/>
            </a:schemeClr>
          </a:solidFill>
          <a:ln>
            <a:solidFill>
              <a:schemeClr val="accent3">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3. Parti Entegrasyon Hizmeti</a:t>
            </a:r>
            <a:endParaRPr lang="tr-TR" sz="1400" dirty="0">
              <a:solidFill>
                <a:prstClr val="white"/>
              </a:solidFill>
            </a:endParaRPr>
          </a:p>
        </p:txBody>
      </p:sp>
      <p:cxnSp>
        <p:nvCxnSpPr>
          <p:cNvPr id="34" name="Curved Connector 33"/>
          <p:cNvCxnSpPr>
            <a:stCxn id="30" idx="3"/>
            <a:endCxn id="20" idx="1"/>
          </p:cNvCxnSpPr>
          <p:nvPr/>
        </p:nvCxnSpPr>
        <p:spPr>
          <a:xfrm flipV="1">
            <a:off x="3851920" y="1808820"/>
            <a:ext cx="792088" cy="1224136"/>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Curved Connector 36"/>
          <p:cNvCxnSpPr>
            <a:stCxn id="30" idx="3"/>
            <a:endCxn id="21" idx="1"/>
          </p:cNvCxnSpPr>
          <p:nvPr/>
        </p:nvCxnSpPr>
        <p:spPr>
          <a:xfrm flipV="1">
            <a:off x="3851920" y="2924945"/>
            <a:ext cx="792088" cy="108011"/>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30" idx="3"/>
            <a:endCxn id="26" idx="1"/>
          </p:cNvCxnSpPr>
          <p:nvPr/>
        </p:nvCxnSpPr>
        <p:spPr>
          <a:xfrm>
            <a:off x="3851920" y="3032956"/>
            <a:ext cx="792088" cy="1404156"/>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Curved Connector 42"/>
          <p:cNvCxnSpPr>
            <a:stCxn id="21" idx="3"/>
            <a:endCxn id="24" idx="1"/>
          </p:cNvCxnSpPr>
          <p:nvPr/>
        </p:nvCxnSpPr>
        <p:spPr>
          <a:xfrm flipV="1">
            <a:off x="6084168" y="2441462"/>
            <a:ext cx="1152128" cy="483483"/>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6" name="Curved Connector 45"/>
          <p:cNvCxnSpPr>
            <a:stCxn id="21" idx="3"/>
            <a:endCxn id="25" idx="1"/>
          </p:cNvCxnSpPr>
          <p:nvPr/>
        </p:nvCxnSpPr>
        <p:spPr>
          <a:xfrm>
            <a:off x="6084168" y="2924945"/>
            <a:ext cx="1152128" cy="452621"/>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48"/>
          <p:cNvCxnSpPr>
            <a:stCxn id="26" idx="3"/>
            <a:endCxn id="27" idx="1"/>
          </p:cNvCxnSpPr>
          <p:nvPr/>
        </p:nvCxnSpPr>
        <p:spPr>
          <a:xfrm flipV="1">
            <a:off x="6084168" y="4241662"/>
            <a:ext cx="1152128" cy="195450"/>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2" name="Curved Connector 51"/>
          <p:cNvCxnSpPr>
            <a:stCxn id="26" idx="3"/>
            <a:endCxn id="28" idx="1"/>
          </p:cNvCxnSpPr>
          <p:nvPr/>
        </p:nvCxnSpPr>
        <p:spPr>
          <a:xfrm>
            <a:off x="6084168" y="4437112"/>
            <a:ext cx="1152128" cy="596638"/>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Bent Arrow 21"/>
          <p:cNvSpPr/>
          <p:nvPr/>
        </p:nvSpPr>
        <p:spPr>
          <a:xfrm flipV="1">
            <a:off x="611560" y="2348880"/>
            <a:ext cx="720080" cy="648072"/>
          </a:xfrm>
          <a:prstGeom prst="bent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51" name="Chevron 50"/>
          <p:cNvSpPr/>
          <p:nvPr/>
        </p:nvSpPr>
        <p:spPr>
          <a:xfrm>
            <a:off x="2339752" y="2708920"/>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4" name="Rounded Rectangle 13"/>
          <p:cNvSpPr/>
          <p:nvPr/>
        </p:nvSpPr>
        <p:spPr>
          <a:xfrm>
            <a:off x="1475656" y="2636912"/>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29" name="Rectangle 28"/>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31"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32"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33"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35" name="Rectangle 34"/>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ERP İle e-Fatura Çözümlerimiz</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ed Rectangle 29"/>
          <p:cNvSpPr/>
          <p:nvPr/>
        </p:nvSpPr>
        <p:spPr>
          <a:xfrm>
            <a:off x="1403648" y="2168860"/>
            <a:ext cx="2448272" cy="1368152"/>
          </a:xfrm>
          <a:prstGeom prst="roundRect">
            <a:avLst/>
          </a:prstGeom>
          <a:gradFill>
            <a:gsLst>
              <a:gs pos="0">
                <a:schemeClr val="accent1">
                  <a:shade val="51000"/>
                  <a:satMod val="130000"/>
                  <a:alpha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1400" dirty="0">
              <a:solidFill>
                <a:prstClr val="white"/>
              </a:solidFill>
            </a:endParaRPr>
          </a:p>
        </p:txBody>
      </p:sp>
      <p:sp>
        <p:nvSpPr>
          <p:cNvPr id="18" name="Rounded Rectangle 17"/>
          <p:cNvSpPr/>
          <p:nvPr/>
        </p:nvSpPr>
        <p:spPr>
          <a:xfrm>
            <a:off x="2735796" y="2456892"/>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E-FATURA MODULÜ</a:t>
            </a:r>
          </a:p>
        </p:txBody>
      </p:sp>
      <p:sp>
        <p:nvSpPr>
          <p:cNvPr id="20" name="Rounded Rectangle 19"/>
          <p:cNvSpPr/>
          <p:nvPr/>
        </p:nvSpPr>
        <p:spPr>
          <a:xfrm>
            <a:off x="4644008" y="1484784"/>
            <a:ext cx="151216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a:solidFill>
                  <a:prstClr val="black"/>
                </a:solidFill>
              </a:rPr>
              <a:t>GİB PORTAL</a:t>
            </a:r>
          </a:p>
        </p:txBody>
      </p:sp>
      <p:sp>
        <p:nvSpPr>
          <p:cNvPr id="21" name="Rounded Rectangle 20"/>
          <p:cNvSpPr/>
          <p:nvPr/>
        </p:nvSpPr>
        <p:spPr>
          <a:xfrm>
            <a:off x="4644008" y="2384885"/>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smtClean="0">
                <a:solidFill>
                  <a:prstClr val="black"/>
                </a:solidFill>
              </a:rPr>
              <a:t>ENTEGRASYON</a:t>
            </a:r>
            <a:endParaRPr lang="tr-TR" sz="1400" dirty="0">
              <a:solidFill>
                <a:prstClr val="black"/>
              </a:solidFill>
            </a:endParaRPr>
          </a:p>
        </p:txBody>
      </p:sp>
      <p:sp>
        <p:nvSpPr>
          <p:cNvPr id="24" name="Rounded Rectangle 23"/>
          <p:cNvSpPr/>
          <p:nvPr/>
        </p:nvSpPr>
        <p:spPr>
          <a:xfrm>
            <a:off x="7236296" y="1952836"/>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 e-Fatura Sunucusu</a:t>
            </a:r>
            <a:endParaRPr lang="tr-TR" sz="1400" dirty="0">
              <a:solidFill>
                <a:prstClr val="white"/>
              </a:solidFill>
            </a:endParaRPr>
          </a:p>
        </p:txBody>
      </p:sp>
      <p:sp>
        <p:nvSpPr>
          <p:cNvPr id="25" name="Rounded Rectangle 24"/>
          <p:cNvSpPr/>
          <p:nvPr/>
        </p:nvSpPr>
        <p:spPr>
          <a:xfrm>
            <a:off x="7236296" y="2888940"/>
            <a:ext cx="1529662" cy="617212"/>
          </a:xfrm>
          <a:prstGeom prst="roundRect">
            <a:avLst/>
          </a:prstGeom>
          <a:solidFill>
            <a:schemeClr val="accent3">
              <a:lumMod val="75000"/>
            </a:schemeClr>
          </a:solidFill>
          <a:ln>
            <a:solidFill>
              <a:schemeClr val="accent3">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a:solidFill>
                  <a:prstClr val="white"/>
                </a:solidFill>
              </a:rPr>
              <a:t>3. </a:t>
            </a:r>
            <a:r>
              <a:rPr lang="tr-TR" sz="1400" dirty="0" smtClean="0">
                <a:solidFill>
                  <a:prstClr val="white"/>
                </a:solidFill>
              </a:rPr>
              <a:t>Parti e-Fatura Sunucusu</a:t>
            </a:r>
            <a:endParaRPr lang="tr-TR" sz="1400" dirty="0">
              <a:solidFill>
                <a:prstClr val="white"/>
              </a:solidFill>
            </a:endParaRPr>
          </a:p>
        </p:txBody>
      </p:sp>
      <p:sp>
        <p:nvSpPr>
          <p:cNvPr id="26" name="Rounded Rectangle 25"/>
          <p:cNvSpPr/>
          <p:nvPr/>
        </p:nvSpPr>
        <p:spPr>
          <a:xfrm>
            <a:off x="4644008" y="3897052"/>
            <a:ext cx="1440160" cy="7200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a:solidFill>
                  <a:prstClr val="black"/>
                </a:solidFill>
              </a:rPr>
              <a:t>ÖZEL ENTEGRASYON</a:t>
            </a:r>
          </a:p>
        </p:txBody>
      </p:sp>
      <p:sp>
        <p:nvSpPr>
          <p:cNvPr id="27" name="Rounded Rectangle 26"/>
          <p:cNvSpPr/>
          <p:nvPr/>
        </p:nvSpPr>
        <p:spPr>
          <a:xfrm>
            <a:off x="7236296" y="3753036"/>
            <a:ext cx="1512168" cy="617212"/>
          </a:xfrm>
          <a:prstGeom prst="roundRect">
            <a:avLst/>
          </a:prstGeom>
          <a:gradFill>
            <a:gsLst>
              <a:gs pos="0">
                <a:schemeClr val="accent1">
                  <a:shade val="51000"/>
                  <a:satMod val="130000"/>
                  <a:alpha val="60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LOGO Entegrasyon Hizmeti</a:t>
            </a:r>
            <a:endParaRPr lang="tr-TR" sz="1400" dirty="0">
              <a:solidFill>
                <a:prstClr val="white"/>
              </a:solidFill>
            </a:endParaRPr>
          </a:p>
        </p:txBody>
      </p:sp>
      <p:sp>
        <p:nvSpPr>
          <p:cNvPr id="28" name="Rounded Rectangle 27"/>
          <p:cNvSpPr/>
          <p:nvPr/>
        </p:nvSpPr>
        <p:spPr>
          <a:xfrm>
            <a:off x="7236296" y="4545124"/>
            <a:ext cx="1512168" cy="617212"/>
          </a:xfrm>
          <a:prstGeom prst="roundRect">
            <a:avLst/>
          </a:prstGeom>
          <a:solidFill>
            <a:schemeClr val="accent3">
              <a:lumMod val="75000"/>
            </a:schemeClr>
          </a:solidFill>
          <a:ln>
            <a:solidFill>
              <a:schemeClr val="accent3">
                <a:lumMod val="5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tr-TR" sz="1400" dirty="0" smtClean="0">
                <a:solidFill>
                  <a:prstClr val="white"/>
                </a:solidFill>
              </a:rPr>
              <a:t>3. Parti Entegrasyon Hizmeti</a:t>
            </a:r>
            <a:endParaRPr lang="tr-TR" sz="1400" dirty="0">
              <a:solidFill>
                <a:prstClr val="white"/>
              </a:solidFill>
            </a:endParaRPr>
          </a:p>
        </p:txBody>
      </p:sp>
      <p:cxnSp>
        <p:nvCxnSpPr>
          <p:cNvPr id="34" name="Curved Connector 33"/>
          <p:cNvCxnSpPr>
            <a:stCxn id="30" idx="3"/>
          </p:cNvCxnSpPr>
          <p:nvPr/>
        </p:nvCxnSpPr>
        <p:spPr>
          <a:xfrm flipV="1">
            <a:off x="3851920" y="1628800"/>
            <a:ext cx="792088" cy="1224136"/>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Curved Connector 36"/>
          <p:cNvCxnSpPr>
            <a:stCxn id="30" idx="3"/>
            <a:endCxn id="21" idx="1"/>
          </p:cNvCxnSpPr>
          <p:nvPr/>
        </p:nvCxnSpPr>
        <p:spPr>
          <a:xfrm flipV="1">
            <a:off x="3851920" y="2744925"/>
            <a:ext cx="792088" cy="108011"/>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30" idx="3"/>
            <a:endCxn id="26" idx="1"/>
          </p:cNvCxnSpPr>
          <p:nvPr/>
        </p:nvCxnSpPr>
        <p:spPr>
          <a:xfrm>
            <a:off x="3851920" y="2852936"/>
            <a:ext cx="792088" cy="1404156"/>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Curved Connector 42"/>
          <p:cNvCxnSpPr>
            <a:stCxn id="21" idx="3"/>
            <a:endCxn id="24" idx="1"/>
          </p:cNvCxnSpPr>
          <p:nvPr/>
        </p:nvCxnSpPr>
        <p:spPr>
          <a:xfrm flipV="1">
            <a:off x="6084168" y="2261442"/>
            <a:ext cx="1152128" cy="483483"/>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6" name="Curved Connector 45"/>
          <p:cNvCxnSpPr>
            <a:stCxn id="21" idx="3"/>
            <a:endCxn id="25" idx="1"/>
          </p:cNvCxnSpPr>
          <p:nvPr/>
        </p:nvCxnSpPr>
        <p:spPr>
          <a:xfrm>
            <a:off x="6084168" y="2744925"/>
            <a:ext cx="1152128" cy="452621"/>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48"/>
          <p:cNvCxnSpPr>
            <a:stCxn id="26" idx="3"/>
            <a:endCxn id="27" idx="1"/>
          </p:cNvCxnSpPr>
          <p:nvPr/>
        </p:nvCxnSpPr>
        <p:spPr>
          <a:xfrm flipV="1">
            <a:off x="6084168" y="4061642"/>
            <a:ext cx="1152128" cy="195450"/>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2" name="Curved Connector 51"/>
          <p:cNvCxnSpPr>
            <a:stCxn id="26" idx="3"/>
            <a:endCxn id="28" idx="1"/>
          </p:cNvCxnSpPr>
          <p:nvPr/>
        </p:nvCxnSpPr>
        <p:spPr>
          <a:xfrm>
            <a:off x="6084168" y="4257092"/>
            <a:ext cx="1152128" cy="596638"/>
          </a:xfrm>
          <a:prstGeom prst="curvedConnector3">
            <a:avLst>
              <a:gd name="adj1" fmla="val 50000"/>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1" name="Chevron 50"/>
          <p:cNvSpPr/>
          <p:nvPr/>
        </p:nvSpPr>
        <p:spPr>
          <a:xfrm>
            <a:off x="2339752" y="2528900"/>
            <a:ext cx="484632" cy="484632"/>
          </a:xfrm>
          <a:prstGeom prst="chevron">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endParaRPr>
          </a:p>
        </p:txBody>
      </p:sp>
      <p:sp>
        <p:nvSpPr>
          <p:cNvPr id="14" name="Rounded Rectangle 13"/>
          <p:cNvSpPr/>
          <p:nvPr/>
        </p:nvSpPr>
        <p:spPr>
          <a:xfrm>
            <a:off x="1475656" y="2456892"/>
            <a:ext cx="972108" cy="617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a:solidFill>
                  <a:prstClr val="white"/>
                </a:solidFill>
              </a:rPr>
              <a:t>LOGO CONNECT B2B</a:t>
            </a:r>
          </a:p>
        </p:txBody>
      </p:sp>
      <p:sp>
        <p:nvSpPr>
          <p:cNvPr id="23" name="Rounded Rectangle 22"/>
          <p:cNvSpPr/>
          <p:nvPr/>
        </p:nvSpPr>
        <p:spPr>
          <a:xfrm>
            <a:off x="1763688" y="5440080"/>
            <a:ext cx="1656184"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3. PARTİ ERP</a:t>
            </a:r>
          </a:p>
        </p:txBody>
      </p:sp>
      <p:sp>
        <p:nvSpPr>
          <p:cNvPr id="29" name="Rounded Rectangle 28"/>
          <p:cNvSpPr/>
          <p:nvPr/>
        </p:nvSpPr>
        <p:spPr>
          <a:xfrm>
            <a:off x="1763688" y="4215944"/>
            <a:ext cx="1656184" cy="617212"/>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tr-TR" sz="1400" dirty="0">
                <a:solidFill>
                  <a:prstClr val="white"/>
                </a:solidFill>
              </a:rPr>
              <a:t>3. PARTİ UYGULAMA</a:t>
            </a:r>
          </a:p>
        </p:txBody>
      </p:sp>
      <p:sp>
        <p:nvSpPr>
          <p:cNvPr id="32" name="Up Arrow 31"/>
          <p:cNvSpPr/>
          <p:nvPr/>
        </p:nvSpPr>
        <p:spPr>
          <a:xfrm>
            <a:off x="2483768" y="4905164"/>
            <a:ext cx="216024" cy="432048"/>
          </a:xfrm>
          <a:prstGeom prst="up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endParaRPr>
          </a:p>
        </p:txBody>
      </p:sp>
      <p:sp>
        <p:nvSpPr>
          <p:cNvPr id="33" name="Rounded Rectangle 32"/>
          <p:cNvSpPr/>
          <p:nvPr/>
        </p:nvSpPr>
        <p:spPr>
          <a:xfrm>
            <a:off x="1691680" y="3176972"/>
            <a:ext cx="1800200" cy="2880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1400" dirty="0">
                <a:solidFill>
                  <a:prstClr val="black"/>
                </a:solidFill>
              </a:rPr>
              <a:t>CONNECT API</a:t>
            </a:r>
          </a:p>
        </p:txBody>
      </p:sp>
      <p:sp>
        <p:nvSpPr>
          <p:cNvPr id="38" name="Up Arrow 37"/>
          <p:cNvSpPr/>
          <p:nvPr/>
        </p:nvSpPr>
        <p:spPr>
          <a:xfrm>
            <a:off x="2483768" y="3609020"/>
            <a:ext cx="216024" cy="432048"/>
          </a:xfrm>
          <a:prstGeom prst="upArrow">
            <a:avLst/>
          </a:prstGeom>
          <a:solidFill>
            <a:schemeClr val="accent6"/>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endParaRPr>
          </a:p>
        </p:txBody>
      </p:sp>
      <p:sp>
        <p:nvSpPr>
          <p:cNvPr id="35" name="Rectangle 34"/>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3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31" name="Picture 2" descr="C:\Users\SerdarT\Desktop\efatura.png"/>
          <p:cNvPicPr>
            <a:picLocks noChangeAspect="1" noChangeArrowheads="1"/>
          </p:cNvPicPr>
          <p:nvPr/>
        </p:nvPicPr>
        <p:blipFill>
          <a:blip r:embed="rId3" cstate="print"/>
          <a:srcRect/>
          <a:stretch>
            <a:fillRect/>
          </a:stretch>
        </p:blipFill>
        <p:spPr bwMode="auto">
          <a:xfrm>
            <a:off x="7740352" y="-27384"/>
            <a:ext cx="1403648" cy="726025"/>
          </a:xfrm>
          <a:prstGeom prst="rect">
            <a:avLst/>
          </a:prstGeom>
          <a:noFill/>
        </p:spPr>
      </p:pic>
      <p:sp>
        <p:nvSpPr>
          <p:cNvPr id="40"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41" name="Rectangle 4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3. Parti Uygulamalar İle e-Fatura Çözümlerimiz</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4294967295"/>
          </p:nvPr>
        </p:nvSpPr>
        <p:spPr>
          <a:xfrm>
            <a:off x="457200" y="1124744"/>
            <a:ext cx="8229600" cy="4525963"/>
          </a:xfrm>
        </p:spPr>
        <p:txBody>
          <a:bodyPr>
            <a:normAutofit/>
          </a:bodyPr>
          <a:lstStyle/>
          <a:p>
            <a:pPr eaLnBrk="0" hangingPunct="0">
              <a:buFont typeface="Arial" charset="0"/>
              <a:buChar char="•"/>
            </a:pPr>
            <a:endParaRPr lang="tr-TR" sz="2000" b="1" i="1" dirty="0" smtClean="0">
              <a:solidFill>
                <a:srgbClr val="262626"/>
              </a:solidFill>
            </a:endParaRPr>
          </a:p>
          <a:p>
            <a:pPr eaLnBrk="0" hangingPunct="0">
              <a:buFont typeface="Arial" charset="0"/>
              <a:buChar char="•"/>
            </a:pPr>
            <a:r>
              <a:rPr lang="tr-TR" sz="2000" b="1" i="1" dirty="0" smtClean="0">
                <a:solidFill>
                  <a:srgbClr val="262626"/>
                </a:solidFill>
              </a:rPr>
              <a:t>LogoConnect e-Fatura Modülü</a:t>
            </a:r>
          </a:p>
          <a:p>
            <a:pPr eaLnBrk="0" hangingPunct="0">
              <a:buFont typeface="Arial" charset="0"/>
              <a:buChar char="•"/>
            </a:pPr>
            <a:r>
              <a:rPr lang="tr-TR" sz="2000" b="1" i="1" dirty="0" smtClean="0">
                <a:solidFill>
                  <a:srgbClr val="262626"/>
                </a:solidFill>
              </a:rPr>
              <a:t>e-Fatura Sunucusu</a:t>
            </a:r>
          </a:p>
          <a:p>
            <a:pPr eaLnBrk="0" hangingPunct="0">
              <a:buFont typeface="Arial" charset="0"/>
              <a:buChar char="•"/>
            </a:pPr>
            <a:r>
              <a:rPr lang="tr-TR" sz="2000" b="1" i="1" dirty="0" smtClean="0">
                <a:solidFill>
                  <a:srgbClr val="262626"/>
                </a:solidFill>
              </a:rPr>
              <a:t>LogoConnect B2B Modulü</a:t>
            </a:r>
            <a:endParaRPr lang="tr-TR" sz="2400" i="1" dirty="0" smtClean="0">
              <a:solidFill>
                <a:srgbClr val="262626"/>
              </a:solidFill>
            </a:endParaRPr>
          </a:p>
          <a:p>
            <a:pPr lvl="2"/>
            <a:endParaRPr lang="tr-TR" sz="2000" i="1" dirty="0" smtClean="0">
              <a:solidFill>
                <a:schemeClr val="tx1">
                  <a:lumMod val="85000"/>
                  <a:lumOff val="15000"/>
                </a:schemeClr>
              </a:solidFill>
            </a:endParaRPr>
          </a:p>
          <a:p>
            <a:pPr eaLnBrk="0" hangingPunct="0">
              <a:buNone/>
            </a:pPr>
            <a:r>
              <a:rPr lang="tr-TR" sz="2000" b="1" dirty="0" smtClean="0">
                <a:solidFill>
                  <a:srgbClr val="659A2A"/>
                </a:solidFill>
              </a:rPr>
              <a:t>Uyumlu Olduğu LOGO Ürünleri</a:t>
            </a:r>
          </a:p>
          <a:p>
            <a:pPr eaLnBrk="0" hangingPunct="0">
              <a:buFont typeface="Arial" charset="0"/>
              <a:buChar char="•"/>
            </a:pPr>
            <a:r>
              <a:rPr lang="tr-TR" sz="2000" b="1" i="1" dirty="0" smtClean="0">
                <a:solidFill>
                  <a:srgbClr val="262626"/>
                </a:solidFill>
              </a:rPr>
              <a:t>GO Plus</a:t>
            </a:r>
          </a:p>
          <a:p>
            <a:pPr eaLnBrk="0" hangingPunct="0">
              <a:buFont typeface="Arial" charset="0"/>
              <a:buChar char="•"/>
            </a:pPr>
            <a:r>
              <a:rPr lang="tr-TR" sz="2000" b="1" i="1" dirty="0" smtClean="0">
                <a:solidFill>
                  <a:srgbClr val="262626"/>
                </a:solidFill>
              </a:rPr>
              <a:t>Tiger Plus</a:t>
            </a:r>
          </a:p>
          <a:p>
            <a:pPr eaLnBrk="0" hangingPunct="0">
              <a:buFont typeface="Arial" charset="0"/>
              <a:buChar char="•"/>
            </a:pPr>
            <a:r>
              <a:rPr lang="tr-TR" sz="2000" b="1" i="1" dirty="0" smtClean="0">
                <a:solidFill>
                  <a:srgbClr val="262626"/>
                </a:solidFill>
              </a:rPr>
              <a:t>Tiger Enterprise</a:t>
            </a:r>
          </a:p>
          <a:p>
            <a:pPr eaLnBrk="0" hangingPunct="0">
              <a:buFont typeface="Arial" charset="0"/>
              <a:buChar char="•"/>
            </a:pPr>
            <a:r>
              <a:rPr lang="tr-TR" sz="2000" b="1" i="1" dirty="0" smtClean="0">
                <a:solidFill>
                  <a:srgbClr val="262626"/>
                </a:solidFill>
              </a:rPr>
              <a:t>J-Guar</a:t>
            </a:r>
          </a:p>
          <a:p>
            <a:pPr>
              <a:buClr>
                <a:srgbClr val="0070C0"/>
              </a:buClr>
              <a:buNone/>
            </a:pPr>
            <a:endParaRPr lang="tr-TR" sz="2000" i="1" dirty="0" smtClean="0">
              <a:solidFill>
                <a:schemeClr val="tx1">
                  <a:lumMod val="85000"/>
                  <a:lumOff val="15000"/>
                </a:schemeClr>
              </a:solidFill>
            </a:endParaRPr>
          </a:p>
        </p:txBody>
      </p:sp>
      <p:pic>
        <p:nvPicPr>
          <p:cNvPr id="6" name="Picture 5"/>
          <p:cNvPicPr>
            <a:picLocks noChangeAspect="1" noChangeArrowheads="1"/>
          </p:cNvPicPr>
          <p:nvPr/>
        </p:nvPicPr>
        <p:blipFill>
          <a:blip r:embed="rId2" cstate="print"/>
          <a:srcRect b="16289"/>
          <a:stretch>
            <a:fillRect/>
          </a:stretch>
        </p:blipFill>
        <p:spPr bwMode="auto">
          <a:xfrm>
            <a:off x="6300192" y="1052736"/>
            <a:ext cx="2543148" cy="4641638"/>
          </a:xfrm>
          <a:prstGeom prst="rect">
            <a:avLst/>
          </a:prstGeom>
          <a:noFill/>
          <a:ln w="9525">
            <a:noFill/>
            <a:miter lim="800000"/>
            <a:headEnd/>
            <a:tailEnd/>
          </a:ln>
        </p:spPr>
      </p:pic>
      <p:sp>
        <p:nvSpPr>
          <p:cNvPr id="7"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pic>
        <p:nvPicPr>
          <p:cNvPr id="8" name="Picture 7" descr="Go_Plus.jpg"/>
          <p:cNvPicPr>
            <a:picLocks noChangeAspect="1"/>
          </p:cNvPicPr>
          <p:nvPr/>
        </p:nvPicPr>
        <p:blipFill>
          <a:blip r:embed="rId3" cstate="print"/>
          <a:stretch>
            <a:fillRect/>
          </a:stretch>
        </p:blipFill>
        <p:spPr>
          <a:xfrm>
            <a:off x="2267744" y="3327039"/>
            <a:ext cx="576064" cy="606017"/>
          </a:xfrm>
          <a:prstGeom prst="rect">
            <a:avLst/>
          </a:prstGeom>
        </p:spPr>
      </p:pic>
      <p:pic>
        <p:nvPicPr>
          <p:cNvPr id="9" name="Picture 8" descr="Tiger_Ent.jpg"/>
          <p:cNvPicPr>
            <a:picLocks noChangeAspect="1"/>
          </p:cNvPicPr>
          <p:nvPr/>
        </p:nvPicPr>
        <p:blipFill>
          <a:blip r:embed="rId4" cstate="print"/>
          <a:stretch>
            <a:fillRect/>
          </a:stretch>
        </p:blipFill>
        <p:spPr>
          <a:xfrm>
            <a:off x="4211960" y="3861048"/>
            <a:ext cx="1008112" cy="617691"/>
          </a:xfrm>
          <a:prstGeom prst="rect">
            <a:avLst/>
          </a:prstGeom>
        </p:spPr>
      </p:pic>
      <p:pic>
        <p:nvPicPr>
          <p:cNvPr id="10" name="Picture 9" descr="Tiger_Plus.jpg"/>
          <p:cNvPicPr>
            <a:picLocks noChangeAspect="1"/>
          </p:cNvPicPr>
          <p:nvPr/>
        </p:nvPicPr>
        <p:blipFill>
          <a:blip r:embed="rId5" cstate="print"/>
          <a:stretch>
            <a:fillRect/>
          </a:stretch>
        </p:blipFill>
        <p:spPr>
          <a:xfrm>
            <a:off x="2987824" y="3645024"/>
            <a:ext cx="1080120" cy="498303"/>
          </a:xfrm>
          <a:prstGeom prst="rect">
            <a:avLst/>
          </a:prstGeom>
        </p:spPr>
      </p:pic>
      <p:sp>
        <p:nvSpPr>
          <p:cNvPr id="11" name="Rectangle 10"/>
          <p:cNvSpPr/>
          <p:nvPr/>
        </p:nvSpPr>
        <p:spPr>
          <a:xfrm>
            <a:off x="251520" y="836712"/>
            <a:ext cx="6624736" cy="461665"/>
          </a:xfrm>
          <a:prstGeom prst="rect">
            <a:avLst/>
          </a:prstGeom>
        </p:spPr>
        <p:txBody>
          <a:bodyPr wrap="square">
            <a:spAutoFit/>
          </a:bodyPr>
          <a:lstStyle/>
          <a:p>
            <a:pPr>
              <a:buNone/>
            </a:pPr>
            <a:r>
              <a:rPr lang="tr-TR" sz="2400" b="1" dirty="0" smtClean="0">
                <a:solidFill>
                  <a:srgbClr val="0070C0"/>
                </a:solidFill>
              </a:rPr>
              <a:t>Logo e-Fatura Paketi</a:t>
            </a:r>
          </a:p>
        </p:txBody>
      </p:sp>
      <p:sp>
        <p:nvSpPr>
          <p:cNvPr id="8194" name="AutoShape 2" descr="data:image/jpeg;base64,/9j/4AAQSkZJRgABAQAAAQABAAD/2wCEAAkGBwgHBgkIBwgKCgkLDRYPDQwMDRsUFRAWIB0iIiAdHx8kKDQsJCYxJx8fLT0tMTU3Ojo6Iys/RD84QzQ5OjcBCgoKDQwNGg8PGjclHyU3Nzc3Nzc3Nzc3Nzc3Nzc3Nzc3Nzc3Nzc3Nzc3Nzc3Nzc3Nzc3Nzc3Nzc3Nzc3Nzc3N//AABEIADwAmgMBEQACEQEDEQH/xAAbAAACAgMBAAAAAAAAAAAAAAAABgQFAgMHAf/EAEAQAAEDAwMBBAcFBQYHAAAAAAECAwQABREGEiExBxNBURQiMmFxgZEVI0JyoVJjgqKxFkOSstHwJzNEYnPh4v/EABkBAAMBAQEAAAAAAAAAAAAAAAACAwQBBf/EADQRAAICAQIDBAkEAQUAAAAAAAECAAMRBCESMUETUXGRBRQyQmGB0eHwIlKhsTMjJIKSwf/aAAwDAQACEQMRAD8A6dpDUzmozcyYiWEQ5So6SHN3eY8egx4VwTRqKOx4d85GZWsaxu10vV0t9isbMlFud7p116Z3WTlQ6bT4pV9PfXMnpKtpq0RWsbHF8PvITnaS5Eg3lc+0BuXbHm2VNNydyVqUVD2tvGNivA0cRjjQ8TIFbZvhLBWpdSNobL9htrBWgLCHbulKsH3FFcy3dJdjT0c+X3mP9sLrLv8AKs9nsbMl2G2hUhxybsSFEA4HqnI5xnxwa6Sekb1ZFrFjtjPLaStN6ql3PUFwslxtiIkqE2lalNSO9Sc44ztH7Q/WugnrEu06pWtinIPwjVXZlhRCFEIUQhRCVOotRW3TsP0m5yAjdw22nlbh8kp8fj0HjVKqntOFis4UbxAOpdY6tWf7PRU2y3ngSHMblD8xB/lHHnVLLNJpm4Gy7j3V6ePID/kRJZscZGw75GumhLqIhk3C63G7uFXrsR3PWA8x3isH4cUyau9jha1TxyfPAGPMzhRepJkaJoqSi3SJcN6/W6RHIJYUlBWtOM7k7FJz48Zzx06ZZtTqQwDBGHzH9hpzgTGxIki2X7WNpgNXOO6m/wBlVk94QStIBwc5AWk5zyQocUM2nZuC1TW3xxjzG3nwn4ToLgZByI/aU1fa9Tsn0NwtyUDLkZzhaR5jzHvHzxUrtO9J/VylUsV+UYahHhRCFEJz/TOm9XabYlR4T1jdRIkF5Tj/AH27JAHQY8s49/WlwZ6F9+nuIJB2GOk2WnTWp7Bcbs/an7O83cJJfJlB0KGSTjCePxGjBE5ZfTaqhwRgY2xKmV2a3abaLmiTcIf2hOnJlKKAru8ALG3OM/3hPQ9BQRkSy69FdcKcAY/r6SdqPSGodTIDdzb04ypW1BlstOKeQgHOElXz49586MZ5ydGpqoOV4vDbElRtMahs+o7rc7K/anG55T6szvApAT0Hq/74FdwYhvqsqVHB27sSZpLTVyt19u16vMiK5Kn7RsihWxAH5ufL6UDMS+9HrWtBsO+N1dmSFEIUQhRCLetNXQ9LwSpZS7NcH3EYHBV/3K8kjz+Qq+n07XNgcpOywIIj2PTsi7zPt3V6lPyXeW4jgwlKfDcnwHkj65Joa5tSOy0p4axzYc2+Cnu72/698zM4Q5fdu7u8fp5x7Q+EpCUgADoBxinq01dK8Fa4EmbixyTNqZHvp+CAsnrs1qNHekyHNjDDanXV+SUjJNIU6DrKo2TEGNqDWF8iyJum4UW22hjeUlSEkqxknqDuV57RjJIya0NVQh4bTkmOGc7ryjhZtJQUToN/lRExrwGQZCI6trXeqThZ2+fJrGbCqGpD+np4d3hLBN+I8401GPCiEKIQohFDU+rH7PqyzWlDccRpfL7zxIwCdo2noCOvOeoHHWtNVAepn6iTZ8MBG4cgVmlJi66hpBW6tKEjqpRwKISll6x05DJS/eoW4fhQ6Fn6JzVl09rclMQ2IOsrF9pulEHH2g6r3piu4/y1T1K7u/kRe2Sbo3aJpWQcJuqW/wDzMuNj6qSBXDpLh7s6LUPWQb72mWmA8mLa2nLrKX7IjkbM+W7nJ9yQflTV6N2GW2EVrlGw3ladaazeAWxpItIPQPhYP67aY1aVfatnO0s/bIsnUXaDLSW0xLfbUq/vdyMj/EtX+WpmzRJy4nPcAT/QwPmYjXEe0wHiRIdpsTUab9pXaWbncyQrvFklDavMZ5UR4EgAeAqhq1GrHA69nV+33m+DEbAd4BJPU4yJ59vpCtP8Z4m7+g8O+Xj93iReZUplo/vFgGtoqAGAJlV2fcZMr3ta2Zjj0suH922o/rjFHZGXVLD0kJ3tKtTatqWJSvediQf5q76uxlRW3fNdw1qm5WifBbtE4plR1NBwc7Seh4HTNJ2IDA5Gxl61K5z1Ew0tr97TlriwLjbX/RYwX66BhSyVZGd2MAZV8eOnOUu0gtYsp3MutpUYIjRC7XNOSDhxqdHH7S20qH8iif0qDej7RyxHF6xitusdO3MpTEu0bero26ru1H5Kwazvp7U5rKCxT1l6DkZFRjz2iEKIRS7RdOpv9pbKGC5Ijr3JKPb2kYUB+hx7q26G1Usw5wDMOvF3ZcVIyQeXeJzdqxxYyAz9sXeCUjBaS2CB9Fp/pXqml23AB/PnPKX0tUBiwMp/PiJmdPaffcSqVNvU10dMJbTn5ncaBVqFHujzjH0tpycKrHyltE09B/6DSa3D+3MedWD8spTWZ7KU/wAt4+WPuYDV6uz/AA0eeftLVnTk8j7vTdlYHl6K2f8AWoHW6Lo7N8m+gjhfSre4q+X1M1StJylpPe6btTuepaaS2fqkpNdGu0f7nHyb6GBT0qvuqfL6iU0MtWkOtWuMmE4s4dW24pSzj8IUokhPuzXorpVc8bniHQHl9z4zx9T6V1DDgA4e/H1kGZeYkYnvngtzxSn1j8//AHV8quwmWrQ6i/cL8zMYMnUF5A+wbM84g9HlJwk/xEhP6ms9mprT2jiezp/QuPbOfDb+ZfRezvUlwAN4vTcVB6tMZWcfLaP61hf0gg9kZnrVej605Af3Lq39k+no/MpcyYo8kOO7B8tgB/U1nbXWnlgfnxmsUr1jDE0fpyHgsWWFuH4ltBavqrJqB1Frc2McVqOkt2IzEcbWGW2h5IQE/wBKkSTzj4m2uQhRCRJdsgTQRMhRpAPUOtJV/UUyuy8jOEA84uXPs30xcEnbBMRZ6LirKMfw8p/Srpq7l658ZM0oYvK0ZqrTA7zSd5XJjp5EJ4gZHkAfUP8ALV/WKbdrVwe/83/uJ2br7JjHEuGslxWVSLFBDxQkrHpO31sc8c4+GT8TUGSjOzHylAX7o2VmlIHmiE1rZbc9tCVfEZpeE9DAgHmIIYbR7KAPgMUhqB57wGBymYSB0FOEVeQhmeLWhtCluKCEJGSpRwAPjTYhEfUHaZaIRMa0Bd1lr9VCY/sZ/Ng5/hBrZXo7G/U2wkXuUbDeKVq0Pqe/hLlxcFriq52rB7xQ/JnP+Ij4Vuu9IINl3nnab0XVVvjfvO5+0fLF2e6etG1ZiCY+nnvZeF4PmE+yPpmvOs1Vr7ZwPhPTFSiNISEpwBgDwrNKRSbi6pOvFSfT2TYcf8gKGcbMY24zu385z0+laeKnscY/V+f+SWH4/hG+s0rPFKCQSogADJJ8KIRW1Tru06e7hCl+lvPEYbjqCtqc4KifrgdTitFOme3JGwk3tVYzpdQr2VpJxng1nlMz0OIKtu4bvLPNEJi880wje84htA/EtQA/WgAnlCZIWlaQpCgpJ5BByDRCY981633ifVGVc+yPfRDM1idDIyJTBB/eCu8J7pzIkiuTsKIQohKy7agtNnTm53CPHOMhCl+ufgkcn6VRKnf2RFLKvMxKndpy50hUPSVokT5H7biSEjyO0c4/MU1rXRcI4rWwJI3Z2UTQ3ovU+qFh7WF3UxHzuENgg492B6g+PrH3131mmnapd+/8+052bv7ZjvYNMWfT6MWyEhtwjCnles4r4qPPy6Vksuez2jLKirylxUo0KITFaghClqOEpGSaITkfZYpbkvU+o24xefKCptCB67ilFThT8yEV6es2CVZ/OUzU7ktL1nWWrXHm21aLfQFrCSsuLwnJxn2KidPRjIs/POOLH/bIfaVKXctU2jTD0v0S3PpDsle4JC8lXBJ9yDjwyoeQp9IvDU1oGT0i2nLBZXaFt9vT2kT3LEgKtENkgPLO8AkJGQo+agrB8gfCn1Lv6uOP2jFrA7Q8PKbuzQt3PWOodTkJRG2rAcIwNq1hQz8Etj61zV5SlKo1Ryxaauzp9m46y1HqZ/AaabWveRylC1Ep+iG8V3VApSlQ/PzM5UcuWnlkt/8Ab+VP1FqeQ43aYylJZjhe1KABk8+ACSMkckk+AxRY/qwFdQ/UYKO0yzcpI7HHFMRb5N3uotrWC0wtXCOFKPHTO3bk0uv3Kr1hR1PSKuirHctUyLhGjviJCkLQ7Pd2+0crKU48TlSjjpwCfAHTqLUpAJ3I5REVnzOkMdmlraYbbLm8oSElZaGVYHWsB1jk5lxUBC/udoDd2kfYrEB2Bkdzu27sYGc7iOc5orGm4Rxk5g3aZ2lf/wAUZAxi3xff93/9VT/ZjvMX/WmJ0brS5jF51WWkH2kRiog/JOwUesUJ7Cfn8znZ2Hm0sLT2V6fhK7yZ6RPczkh5e1Gfypxn5k0j661uW0YUKI5QoUWAwGIUdqOyno20gJT9BWRmLHJMqABykiuTsKIQohCiEWO0O+x7NpmYFOpEqU0pmO2D6xUoY3Y8hnJ+HvrRpqjZYO4c5OxuFZX9kVsXA0mh51BSua6p8Aj8OAlJ+YTn50+tfit8JylcLHOQ83GYcffWltptJUtajgJAGSTWUAk4ErOO69nq1qlqTp60ypEWAHC/NUxt3jAOE5OSBySMZ5HFepplFG1jYJ6TLYeP2RHTQ8mz3rSj0eyRRb0lKmX2U8qQtScbt34uDkH/AErHqFsS3LnMrWVZdor2fs71MzFk2qTdI8a1Pq3PJjqKlPYGAOUjAPGece41ps1dRIcLlpMUvjGdpf6O0TLtembzaro6x3txSpvfHUVBKC3t8QOQSqo36lXsV06fWOlZCkHrKCB2e6pNuetEy7R2LXuU4lphRPeuY9XPqghOQCck/Dxqzauni41XJiCp8YJ2l9YtIXS16DullC4vp80uYWlxWwBSUp67c9B5VGzUI96v0EdayEK9ZcaA087pqwCFKLKpK3VuOqaJKSTwOSAfZAqWpuFr8Q5Rq04VwYyVCUhRCFEIUQhRCFEIUQhRCFEIUQircdF2a76mVdLi04+tLLYLKl/dKIKhkjqeg4zj3VoXU2JXwrJmtWbJjSlISkJSAAOAB4VnlJouERm4QX4UpO5iQ2ppxOcZSoYNdVirBhzE4RkYnBboZlinvWK33SeiApZCm++xnPXoAOfHHWvaThtHGyjMyEFTwgzrug7BCsVlSIfeKVJw66t1QJJxwOAAAK8vUXNa+WmitQo2jLUJSFEIUQhRCFEIUQn/2Q==">
            <a:hlinkClick r:id="rId6"/>
          </p:cNvPr>
          <p:cNvSpPr>
            <a:spLocks noChangeAspect="1" noChangeArrowheads="1"/>
          </p:cNvSpPr>
          <p:nvPr/>
        </p:nvSpPr>
        <p:spPr bwMode="auto">
          <a:xfrm>
            <a:off x="31750" y="-179388"/>
            <a:ext cx="1285875" cy="504826"/>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196" name="AutoShape 4" descr="data:image/jpeg;base64,/9j/4AAQSkZJRgABAQAAAQABAAD/2wCEAAkGBwgHBgkIBwgKCgkLDRYPDQwMDRsUFRAWIB0iIiAdHx8kKDQsJCYxJx8fLT0tMTU3Ojo6Iys/RD84QzQ5OjcBCgoKDQwNGg8PGjclHyU3Nzc3Nzc3Nzc3Nzc3Nzc3Nzc3Nzc3Nzc3Nzc3Nzc3Nzc3Nzc3Nzc3Nzc3Nzc3Nzc3N//AABEIADwAmgMBEQACEQEDEQH/xAAbAAACAgMBAAAAAAAAAAAAAAAABgQFAgMHAf/EAEAQAAEDAwMBBAcFBQYHAAAAAAECAwQABREGEiExBxNBURQiMmFxgZEVI0JyoVJjgqKxFkOSstHwJzNEYnPh4v/EABkBAAMBAQEAAAAAAAAAAAAAAAACAwQBBf/EADQRAAICAQIDBAkEAQUAAAAAAAECAAMRBCESMUETUXGRBRQyQmGB0eHwIlKhsTMjJIKSwf/aAAwDAQACEQMRAD8A6dpDUzmozcyYiWEQ5So6SHN3eY8egx4VwTRqKOx4d85GZWsaxu10vV0t9isbMlFud7p116Z3WTlQ6bT4pV9PfXMnpKtpq0RWsbHF8PvITnaS5Eg3lc+0BuXbHm2VNNydyVqUVD2tvGNivA0cRjjQ8TIFbZvhLBWpdSNobL9htrBWgLCHbulKsH3FFcy3dJdjT0c+X3mP9sLrLv8AKs9nsbMl2G2hUhxybsSFEA4HqnI5xnxwa6Sekb1ZFrFjtjPLaStN6ql3PUFwslxtiIkqE2lalNSO9Sc44ztH7Q/WugnrEu06pWtinIPwjVXZlhRCFEIUQhRCVOotRW3TsP0m5yAjdw22nlbh8kp8fj0HjVKqntOFis4UbxAOpdY6tWf7PRU2y3ngSHMblD8xB/lHHnVLLNJpm4Gy7j3V6ePID/kRJZscZGw75GumhLqIhk3C63G7uFXrsR3PWA8x3isH4cUyau9jha1TxyfPAGPMzhRepJkaJoqSi3SJcN6/W6RHIJYUlBWtOM7k7FJz48Zzx06ZZtTqQwDBGHzH9hpzgTGxIki2X7WNpgNXOO6m/wBlVk94QStIBwc5AWk5zyQocUM2nZuC1TW3xxjzG3nwn4ToLgZByI/aU1fa9Tsn0NwtyUDLkZzhaR5jzHvHzxUrtO9J/VylUsV+UYahHhRCFEJz/TOm9XabYlR4T1jdRIkF5Tj/AH27JAHQY8s49/WlwZ6F9+nuIJB2GOk2WnTWp7Bcbs/an7O83cJJfJlB0KGSTjCePxGjBE5ZfTaqhwRgY2xKmV2a3abaLmiTcIf2hOnJlKKAru8ALG3OM/3hPQ9BQRkSy69FdcKcAY/r6SdqPSGodTIDdzb04ypW1BlstOKeQgHOElXz49586MZ5ydGpqoOV4vDbElRtMahs+o7rc7K/anG55T6szvApAT0Hq/74FdwYhvqsqVHB27sSZpLTVyt19u16vMiK5Kn7RsihWxAH5ufL6UDMS+9HrWtBsO+N1dmSFEIUQhRCLetNXQ9LwSpZS7NcH3EYHBV/3K8kjz+Qq+n07XNgcpOywIIj2PTsi7zPt3V6lPyXeW4jgwlKfDcnwHkj65Joa5tSOy0p4axzYc2+Cnu72/698zM4Q5fdu7u8fp5x7Q+EpCUgADoBxinq01dK8Fa4EmbixyTNqZHvp+CAsnrs1qNHekyHNjDDanXV+SUjJNIU6DrKo2TEGNqDWF8iyJum4UW22hjeUlSEkqxknqDuV57RjJIya0NVQh4bTkmOGc7ryjhZtJQUToN/lRExrwGQZCI6trXeqThZ2+fJrGbCqGpD+np4d3hLBN+I8401GPCiEKIQohFDU+rH7PqyzWlDccRpfL7zxIwCdo2noCOvOeoHHWtNVAepn6iTZ8MBG4cgVmlJi66hpBW6tKEjqpRwKISll6x05DJS/eoW4fhQ6Fn6JzVl09rclMQ2IOsrF9pulEHH2g6r3piu4/y1T1K7u/kRe2Sbo3aJpWQcJuqW/wDzMuNj6qSBXDpLh7s6LUPWQb72mWmA8mLa2nLrKX7IjkbM+W7nJ9yQflTV6N2GW2EVrlGw3ladaazeAWxpItIPQPhYP67aY1aVfatnO0s/bIsnUXaDLSW0xLfbUq/vdyMj/EtX+WpmzRJy4nPcAT/QwPmYjXEe0wHiRIdpsTUab9pXaWbncyQrvFklDavMZ5UR4EgAeAqhq1GrHA69nV+33m+DEbAd4BJPU4yJ59vpCtP8Z4m7+g8O+Xj93iReZUplo/vFgGtoqAGAJlV2fcZMr3ta2Zjj0suH922o/rjFHZGXVLD0kJ3tKtTatqWJSvediQf5q76uxlRW3fNdw1qm5WifBbtE4plR1NBwc7Seh4HTNJ2IDA5Gxl61K5z1Ew0tr97TlriwLjbX/RYwX66BhSyVZGd2MAZV8eOnOUu0gtYsp3MutpUYIjRC7XNOSDhxqdHH7S20qH8iif0qDej7RyxHF6xitusdO3MpTEu0bero26ru1H5Kwazvp7U5rKCxT1l6DkZFRjz2iEKIRS7RdOpv9pbKGC5Ijr3JKPb2kYUB+hx7q26G1Usw5wDMOvF3ZcVIyQeXeJzdqxxYyAz9sXeCUjBaS2CB9Fp/pXqml23AB/PnPKX0tUBiwMp/PiJmdPaffcSqVNvU10dMJbTn5ncaBVqFHujzjH0tpycKrHyltE09B/6DSa3D+3MedWD8spTWZ7KU/wAt4+WPuYDV6uz/AA0eeftLVnTk8j7vTdlYHl6K2f8AWoHW6Lo7N8m+gjhfSre4q+X1M1StJylpPe6btTuepaaS2fqkpNdGu0f7nHyb6GBT0qvuqfL6iU0MtWkOtWuMmE4s4dW24pSzj8IUokhPuzXorpVc8bniHQHl9z4zx9T6V1DDgA4e/H1kGZeYkYnvngtzxSn1j8//AHV8quwmWrQ6i/cL8zMYMnUF5A+wbM84g9HlJwk/xEhP6ms9mprT2jiezp/QuPbOfDb+ZfRezvUlwAN4vTcVB6tMZWcfLaP61hf0gg9kZnrVej605Af3Lq39k+no/MpcyYo8kOO7B8tgB/U1nbXWnlgfnxmsUr1jDE0fpyHgsWWFuH4ltBavqrJqB1Frc2McVqOkt2IzEcbWGW2h5IQE/wBKkSTzj4m2uQhRCRJdsgTQRMhRpAPUOtJV/UUyuy8jOEA84uXPs30xcEnbBMRZ6LirKMfw8p/Srpq7l658ZM0oYvK0ZqrTA7zSd5XJjp5EJ4gZHkAfUP8ALV/WKbdrVwe/83/uJ2br7JjHEuGslxWVSLFBDxQkrHpO31sc8c4+GT8TUGSjOzHylAX7o2VmlIHmiE1rZbc9tCVfEZpeE9DAgHmIIYbR7KAPgMUhqB57wGBymYSB0FOEVeQhmeLWhtCluKCEJGSpRwAPjTYhEfUHaZaIRMa0Bd1lr9VCY/sZ/Ng5/hBrZXo7G/U2wkXuUbDeKVq0Pqe/hLlxcFriq52rB7xQ/JnP+Ij4Vuu9IINl3nnab0XVVvjfvO5+0fLF2e6etG1ZiCY+nnvZeF4PmE+yPpmvOs1Vr7ZwPhPTFSiNISEpwBgDwrNKRSbi6pOvFSfT2TYcf8gKGcbMY24zu385z0+laeKnscY/V+f+SWH4/hG+s0rPFKCQSogADJJ8KIRW1Tru06e7hCl+lvPEYbjqCtqc4KifrgdTitFOme3JGwk3tVYzpdQr2VpJxng1nlMz0OIKtu4bvLPNEJi880wje84htA/EtQA/WgAnlCZIWlaQpCgpJ5BByDRCY981633ifVGVc+yPfRDM1idDIyJTBB/eCu8J7pzIkiuTsKIQohKy7agtNnTm53CPHOMhCl+ufgkcn6VRKnf2RFLKvMxKndpy50hUPSVokT5H7biSEjyO0c4/MU1rXRcI4rWwJI3Z2UTQ3ovU+qFh7WF3UxHzuENgg492B6g+PrH3131mmnapd+/8+052bv7ZjvYNMWfT6MWyEhtwjCnles4r4qPPy6Vksuez2jLKirylxUo0KITFaghClqOEpGSaITkfZYpbkvU+o24xefKCptCB67ilFThT8yEV6es2CVZ/OUzU7ktL1nWWrXHm21aLfQFrCSsuLwnJxn2KidPRjIs/POOLH/bIfaVKXctU2jTD0v0S3PpDsle4JC8lXBJ9yDjwyoeQp9IvDU1oGT0i2nLBZXaFt9vT2kT3LEgKtENkgPLO8AkJGQo+agrB8gfCn1Lv6uOP2jFrA7Q8PKbuzQt3PWOodTkJRG2rAcIwNq1hQz8Etj61zV5SlKo1Ryxaauzp9m46y1HqZ/AaabWveRylC1Ep+iG8V3VApSlQ/PzM5UcuWnlkt/8Ab+VP1FqeQ43aYylJZjhe1KABk8+ACSMkckk+AxRY/qwFdQ/UYKO0yzcpI7HHFMRb5N3uotrWC0wtXCOFKPHTO3bk0uv3Kr1hR1PSKuirHctUyLhGjviJCkLQ7Pd2+0crKU48TlSjjpwCfAHTqLUpAJ3I5REVnzOkMdmlraYbbLm8oSElZaGVYHWsB1jk5lxUBC/udoDd2kfYrEB2Bkdzu27sYGc7iOc5orGm4Rxk5g3aZ2lf/wAUZAxi3xff93/9VT/ZjvMX/WmJ0brS5jF51WWkH2kRiog/JOwUesUJ7Cfn8znZ2Hm0sLT2V6fhK7yZ6RPczkh5e1Gfypxn5k0j661uW0YUKI5QoUWAwGIUdqOyno20gJT9BWRmLHJMqABykiuTsKIQohCiEWO0O+x7NpmYFOpEqU0pmO2D6xUoY3Y8hnJ+HvrRpqjZYO4c5OxuFZX9kVsXA0mh51BSua6p8Aj8OAlJ+YTn50+tfit8JylcLHOQ83GYcffWltptJUtajgJAGSTWUAk4ErOO69nq1qlqTp60ypEWAHC/NUxt3jAOE5OSBySMZ5HFepplFG1jYJ6TLYeP2RHTQ8mz3rSj0eyRRb0lKmX2U8qQtScbt34uDkH/AErHqFsS3LnMrWVZdor2fs71MzFk2qTdI8a1Pq3PJjqKlPYGAOUjAPGece41ps1dRIcLlpMUvjGdpf6O0TLtembzaro6x3txSpvfHUVBKC3t8QOQSqo36lXsV06fWOlZCkHrKCB2e6pNuetEy7R2LXuU4lphRPeuY9XPqghOQCck/Dxqzauni41XJiCp8YJ2l9YtIXS16DullC4vp80uYWlxWwBSUp67c9B5VGzUI96v0EdayEK9ZcaA087pqwCFKLKpK3VuOqaJKSTwOSAfZAqWpuFr8Q5Rq04VwYyVCUhRCFEIUQhRCFEIUQhRCFEIUQircdF2a76mVdLi04+tLLYLKl/dKIKhkjqeg4zj3VoXU2JXwrJmtWbJjSlISkJSAAOAB4VnlJouERm4QX4UpO5iQ2ppxOcZSoYNdVirBhzE4RkYnBboZlinvWK33SeiApZCm++xnPXoAOfHHWvaThtHGyjMyEFTwgzrug7BCsVlSIfeKVJw66t1QJJxwOAAAK8vUXNa+WmitQo2jLUJSFEIUQhRCFEIUQn/2Q==">
            <a:hlinkClick r:id="rId6"/>
          </p:cNvPr>
          <p:cNvSpPr>
            <a:spLocks noChangeAspect="1" noChangeArrowheads="1"/>
          </p:cNvSpPr>
          <p:nvPr/>
        </p:nvSpPr>
        <p:spPr bwMode="auto">
          <a:xfrm>
            <a:off x="31750" y="-179388"/>
            <a:ext cx="1285875" cy="504826"/>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8198" name="Picture 6" descr="http://www.setcom.com.tr/menuis/13112012125945129253528.PNG"/>
          <p:cNvPicPr>
            <a:picLocks noChangeAspect="1" noChangeArrowheads="1"/>
          </p:cNvPicPr>
          <p:nvPr/>
        </p:nvPicPr>
        <p:blipFill>
          <a:blip r:embed="rId7" cstate="print"/>
          <a:srcRect/>
          <a:stretch>
            <a:fillRect/>
          </a:stretch>
        </p:blipFill>
        <p:spPr bwMode="auto">
          <a:xfrm>
            <a:off x="4644008" y="4581128"/>
            <a:ext cx="1447251" cy="56746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198"/>
                                        </p:tgtEl>
                                        <p:attrNameLst>
                                          <p:attrName>style.visibility</p:attrName>
                                        </p:attrNameLst>
                                      </p:cBhvr>
                                      <p:to>
                                        <p:strVal val="visible"/>
                                      </p:to>
                                    </p:set>
                                    <p:anim calcmode="lin" valueType="num">
                                      <p:cBhvr additive="base">
                                        <p:cTn id="21" dur="500" fill="hold"/>
                                        <p:tgtEl>
                                          <p:spTgt spid="8198"/>
                                        </p:tgtEl>
                                        <p:attrNameLst>
                                          <p:attrName>ppt_x</p:attrName>
                                        </p:attrNameLst>
                                      </p:cBhvr>
                                      <p:tavLst>
                                        <p:tav tm="0">
                                          <p:val>
                                            <p:strVal val="#ppt_x"/>
                                          </p:val>
                                        </p:tav>
                                        <p:tav tm="100000">
                                          <p:val>
                                            <p:strVal val="#ppt_x"/>
                                          </p:val>
                                        </p:tav>
                                      </p:tavLst>
                                    </p:anim>
                                    <p:anim calcmode="lin" valueType="num">
                                      <p:cBhvr additive="base">
                                        <p:cTn id="22"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pic>
        <p:nvPicPr>
          <p:cNvPr id="27653"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sp>
        <p:nvSpPr>
          <p:cNvPr id="15" name="Rectangle 14"/>
          <p:cNvSpPr/>
          <p:nvPr/>
        </p:nvSpPr>
        <p:spPr>
          <a:xfrm>
            <a:off x="1331640" y="3501008"/>
            <a:ext cx="864096"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13" name="Picture 2"/>
          <p:cNvPicPr>
            <a:picLocks noChangeAspect="1" noChangeArrowheads="1"/>
          </p:cNvPicPr>
          <p:nvPr/>
        </p:nvPicPr>
        <p:blipFill>
          <a:blip r:embed="rId3" cstate="print"/>
          <a:srcRect/>
          <a:stretch>
            <a:fillRect/>
          </a:stretch>
        </p:blipFill>
        <p:spPr bwMode="auto">
          <a:xfrm>
            <a:off x="755576" y="2420888"/>
            <a:ext cx="6991350" cy="2800350"/>
          </a:xfrm>
          <a:prstGeom prst="rect">
            <a:avLst/>
          </a:prstGeom>
          <a:noFill/>
          <a:ln w="9525">
            <a:noFill/>
            <a:miter lim="800000"/>
            <a:headEnd/>
            <a:tailEnd/>
          </a:ln>
        </p:spPr>
      </p:pic>
      <p:pic>
        <p:nvPicPr>
          <p:cNvPr id="10" name="Picture 2" descr="C:\Users\SerdarT\Desktop\efatura.png"/>
          <p:cNvPicPr>
            <a:picLocks noChangeAspect="1" noChangeArrowheads="1"/>
          </p:cNvPicPr>
          <p:nvPr/>
        </p:nvPicPr>
        <p:blipFill>
          <a:blip r:embed="rId4" cstate="print"/>
          <a:srcRect/>
          <a:stretch>
            <a:fillRect/>
          </a:stretch>
        </p:blipFill>
        <p:spPr bwMode="auto">
          <a:xfrm>
            <a:off x="7740352" y="0"/>
            <a:ext cx="1403648" cy="726025"/>
          </a:xfrm>
          <a:prstGeom prst="rect">
            <a:avLst/>
          </a:prstGeom>
          <a:noFill/>
        </p:spPr>
      </p:pic>
      <p:sp>
        <p:nvSpPr>
          <p:cNvPr id="11"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6" name="Rectangle 15"/>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12"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Gönderilen Faturanın Statü Değişimi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2" cstate="print"/>
          <a:srcRect/>
          <a:stretch>
            <a:fillRect/>
          </a:stretch>
        </p:blipFill>
        <p:spPr bwMode="auto">
          <a:xfrm>
            <a:off x="251519" y="1916832"/>
            <a:ext cx="3375229" cy="3096344"/>
          </a:xfrm>
          <a:prstGeom prst="rect">
            <a:avLst/>
          </a:prstGeom>
          <a:noFill/>
          <a:ln w="9525">
            <a:noFill/>
            <a:miter lim="800000"/>
            <a:headEnd/>
            <a:tailEnd/>
          </a:ln>
        </p:spPr>
      </p:pic>
      <p:sp>
        <p:nvSpPr>
          <p:cNvPr id="9"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latin typeface="+mn-lt"/>
              </a:rPr>
              <a:t>Faturaların İletimine Dair Sistem Yanıtı</a:t>
            </a:r>
          </a:p>
        </p:txBody>
      </p:sp>
      <p:sp>
        <p:nvSpPr>
          <p:cNvPr id="15" name="Rectangle 14"/>
          <p:cNvSpPr/>
          <p:nvPr/>
        </p:nvSpPr>
        <p:spPr>
          <a:xfrm>
            <a:off x="7092280" y="4062164"/>
            <a:ext cx="936104"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sp>
        <p:nvSpPr>
          <p:cNvPr id="16" name="Rectangle 15"/>
          <p:cNvSpPr/>
          <p:nvPr/>
        </p:nvSpPr>
        <p:spPr>
          <a:xfrm>
            <a:off x="251520" y="4005064"/>
            <a:ext cx="1584176" cy="2160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92162" name="Picture 2"/>
          <p:cNvPicPr>
            <a:picLocks noChangeAspect="1" noChangeArrowheads="1"/>
          </p:cNvPicPr>
          <p:nvPr/>
        </p:nvPicPr>
        <p:blipFill>
          <a:blip r:embed="rId3" cstate="print"/>
          <a:srcRect/>
          <a:stretch>
            <a:fillRect/>
          </a:stretch>
        </p:blipFill>
        <p:spPr bwMode="auto">
          <a:xfrm>
            <a:off x="2267744" y="3213323"/>
            <a:ext cx="6840760" cy="2533873"/>
          </a:xfrm>
          <a:prstGeom prst="rect">
            <a:avLst/>
          </a:prstGeom>
          <a:noFill/>
          <a:ln w="9525">
            <a:noFill/>
            <a:miter lim="800000"/>
            <a:headEnd/>
            <a:tailEnd/>
          </a:ln>
        </p:spPr>
      </p:pic>
      <p:sp>
        <p:nvSpPr>
          <p:cNvPr id="11" name="Rectangle 10"/>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3" name="Picture 9" descr="LOGO_logo_beyaz.png"/>
          <p:cNvPicPr>
            <a:picLocks noChangeAspect="1"/>
          </p:cNvPicPr>
          <p:nvPr/>
        </p:nvPicPr>
        <p:blipFill>
          <a:blip r:embed="rId4"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5"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5" name="Rectangle 14"/>
          <p:cNvSpPr/>
          <p:nvPr/>
        </p:nvSpPr>
        <p:spPr>
          <a:xfrm>
            <a:off x="7092280" y="4134172"/>
            <a:ext cx="936104" cy="28803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tr-TR"/>
          </a:p>
        </p:txBody>
      </p:sp>
      <p:pic>
        <p:nvPicPr>
          <p:cNvPr id="93189" name="Picture 5"/>
          <p:cNvPicPr>
            <a:picLocks noChangeAspect="1" noChangeArrowheads="1"/>
          </p:cNvPicPr>
          <p:nvPr/>
        </p:nvPicPr>
        <p:blipFill>
          <a:blip r:embed="rId2" cstate="print"/>
          <a:srcRect/>
          <a:stretch>
            <a:fillRect/>
          </a:stretch>
        </p:blipFill>
        <p:spPr bwMode="auto">
          <a:xfrm>
            <a:off x="251520" y="1701155"/>
            <a:ext cx="4213198" cy="3312368"/>
          </a:xfrm>
          <a:prstGeom prst="rect">
            <a:avLst/>
          </a:prstGeom>
          <a:noFill/>
          <a:ln w="9525">
            <a:noFill/>
            <a:miter lim="800000"/>
            <a:headEnd/>
            <a:tailEnd/>
          </a:ln>
        </p:spPr>
      </p:pic>
      <p:pic>
        <p:nvPicPr>
          <p:cNvPr id="93190" name="Picture 6"/>
          <p:cNvPicPr>
            <a:picLocks noChangeAspect="1" noChangeArrowheads="1"/>
          </p:cNvPicPr>
          <p:nvPr/>
        </p:nvPicPr>
        <p:blipFill>
          <a:blip r:embed="rId3" cstate="print"/>
          <a:srcRect/>
          <a:stretch>
            <a:fillRect/>
          </a:stretch>
        </p:blipFill>
        <p:spPr bwMode="auto">
          <a:xfrm>
            <a:off x="539552" y="4941168"/>
            <a:ext cx="2952328" cy="994635"/>
          </a:xfrm>
          <a:prstGeom prst="rect">
            <a:avLst/>
          </a:prstGeom>
          <a:noFill/>
          <a:ln w="9525">
            <a:noFill/>
            <a:miter lim="800000"/>
            <a:headEnd/>
            <a:tailEnd/>
          </a:ln>
        </p:spPr>
      </p:pic>
      <p:pic>
        <p:nvPicPr>
          <p:cNvPr id="93191" name="Picture 7"/>
          <p:cNvPicPr>
            <a:picLocks noChangeAspect="1" noChangeArrowheads="1"/>
          </p:cNvPicPr>
          <p:nvPr/>
        </p:nvPicPr>
        <p:blipFill>
          <a:blip r:embed="rId4" cstate="print"/>
          <a:srcRect/>
          <a:stretch>
            <a:fillRect/>
          </a:stretch>
        </p:blipFill>
        <p:spPr bwMode="auto">
          <a:xfrm>
            <a:off x="4788024" y="1701155"/>
            <a:ext cx="4176464" cy="3283488"/>
          </a:xfrm>
          <a:prstGeom prst="rect">
            <a:avLst/>
          </a:prstGeom>
          <a:noFill/>
          <a:ln w="9525">
            <a:noFill/>
            <a:miter lim="800000"/>
            <a:headEnd/>
            <a:tailEnd/>
          </a:ln>
        </p:spPr>
      </p:pic>
      <p:pic>
        <p:nvPicPr>
          <p:cNvPr id="93192" name="Picture 8"/>
          <p:cNvPicPr>
            <a:picLocks noChangeAspect="1" noChangeArrowheads="1"/>
          </p:cNvPicPr>
          <p:nvPr/>
        </p:nvPicPr>
        <p:blipFill>
          <a:blip r:embed="rId5" cstate="print"/>
          <a:srcRect/>
          <a:stretch>
            <a:fillRect/>
          </a:stretch>
        </p:blipFill>
        <p:spPr bwMode="auto">
          <a:xfrm>
            <a:off x="5004048" y="4941168"/>
            <a:ext cx="2952328" cy="984109"/>
          </a:xfrm>
          <a:prstGeom prst="rect">
            <a:avLst/>
          </a:prstGeom>
          <a:noFill/>
          <a:ln w="9525">
            <a:noFill/>
            <a:miter lim="800000"/>
            <a:headEnd/>
            <a:tailEnd/>
          </a:ln>
        </p:spPr>
      </p:pic>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6"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7"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21"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Sistem Yanıtlarının Görüntüleri</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21"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Ticari fatura, kabul et ve reddet işlemi;</a:t>
            </a:r>
          </a:p>
        </p:txBody>
      </p:sp>
      <p:pic>
        <p:nvPicPr>
          <p:cNvPr id="77826" name="Picture 2"/>
          <p:cNvPicPr>
            <a:picLocks noChangeAspect="1" noChangeArrowheads="1"/>
          </p:cNvPicPr>
          <p:nvPr/>
        </p:nvPicPr>
        <p:blipFill>
          <a:blip r:embed="rId4" cstate="print"/>
          <a:srcRect/>
          <a:stretch>
            <a:fillRect/>
          </a:stretch>
        </p:blipFill>
        <p:spPr bwMode="auto">
          <a:xfrm>
            <a:off x="899592" y="1626823"/>
            <a:ext cx="7776864" cy="43944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21"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Ticari fatura, kabul et ve reddet işlemi;</a:t>
            </a:r>
          </a:p>
        </p:txBody>
      </p:sp>
      <p:pic>
        <p:nvPicPr>
          <p:cNvPr id="78850" name="Picture 2"/>
          <p:cNvPicPr>
            <a:picLocks noChangeAspect="1" noChangeArrowheads="1"/>
          </p:cNvPicPr>
          <p:nvPr/>
        </p:nvPicPr>
        <p:blipFill>
          <a:blip r:embed="rId4" cstate="print"/>
          <a:srcRect/>
          <a:stretch>
            <a:fillRect/>
          </a:stretch>
        </p:blipFill>
        <p:spPr bwMode="auto">
          <a:xfrm>
            <a:off x="611560" y="1628800"/>
            <a:ext cx="7992888"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21"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Ticari fatura, kabul et ve reddet işlemi;</a:t>
            </a:r>
          </a:p>
        </p:txBody>
      </p:sp>
      <p:pic>
        <p:nvPicPr>
          <p:cNvPr id="79874" name="Picture 2"/>
          <p:cNvPicPr>
            <a:picLocks noChangeAspect="1" noChangeArrowheads="1"/>
          </p:cNvPicPr>
          <p:nvPr/>
        </p:nvPicPr>
        <p:blipFill>
          <a:blip r:embed="rId4" cstate="print"/>
          <a:srcRect/>
          <a:stretch>
            <a:fillRect/>
          </a:stretch>
        </p:blipFill>
        <p:spPr bwMode="auto">
          <a:xfrm>
            <a:off x="611560" y="1700808"/>
            <a:ext cx="7920880"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tr-TR" sz="2400" b="1" i="0" u="none" strike="noStrike" kern="1200" cap="none" spc="0" normalizeH="0" baseline="0" noProof="0" dirty="0" smtClean="0">
                <a:ln>
                  <a:noFill/>
                </a:ln>
                <a:solidFill>
                  <a:srgbClr val="FF0000"/>
                </a:solidFill>
                <a:effectLst/>
                <a:uLnTx/>
                <a:uFillTx/>
                <a:latin typeface="+mj-lt"/>
                <a:ea typeface="+mj-ea"/>
                <a:cs typeface="+mj-cs"/>
              </a:rPr>
              <a:t>LOGO ÜRÜNLERİNDE E-FATURA</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836712"/>
            <a:ext cx="6624736" cy="461665"/>
          </a:xfrm>
          <a:prstGeom prst="rect">
            <a:avLst/>
          </a:prstGeom>
        </p:spPr>
        <p:txBody>
          <a:bodyPr wrap="square">
            <a:spAutoFit/>
          </a:bodyPr>
          <a:lstStyle/>
          <a:p>
            <a:r>
              <a:rPr lang="tr-TR" sz="2400" b="1" dirty="0" smtClean="0">
                <a:solidFill>
                  <a:srgbClr val="0070C0"/>
                </a:solidFill>
                <a:latin typeface="Calibri" pitchFamily="34" charset="0"/>
              </a:rPr>
              <a:t>LogoConnect e-Fatura Gönderimi</a:t>
            </a:r>
            <a:endParaRPr lang="tr-TR" sz="1400" b="1" dirty="0">
              <a:solidFill>
                <a:srgbClr val="0070C0"/>
              </a:solidFill>
              <a:latin typeface="Calibri" pitchFamily="34" charset="0"/>
            </a:endParaRPr>
          </a:p>
        </p:txBody>
      </p:sp>
      <p:sp>
        <p:nvSpPr>
          <p:cNvPr id="21" name="Content Placeholder 12"/>
          <p:cNvSpPr txBox="1">
            <a:spLocks/>
          </p:cNvSpPr>
          <p:nvPr/>
        </p:nvSpPr>
        <p:spPr>
          <a:xfrm>
            <a:off x="323528" y="1269107"/>
            <a:ext cx="8462992" cy="400110"/>
          </a:xfrm>
          <a:prstGeom prst="rect">
            <a:avLst/>
          </a:prstGeom>
        </p:spPr>
        <p:txBody>
          <a:bodyPr wrap="square">
            <a:spAutoFit/>
          </a:bodyPr>
          <a:lstStyle/>
          <a:p>
            <a:pPr algn="just">
              <a:defRPr/>
            </a:pPr>
            <a:r>
              <a:rPr lang="tr-TR" sz="2000" b="1" dirty="0" smtClean="0">
                <a:solidFill>
                  <a:srgbClr val="659A2A"/>
                </a:solidFill>
              </a:rPr>
              <a:t>Ticari fatura, kabul et ve reddet işlemi;</a:t>
            </a:r>
          </a:p>
        </p:txBody>
      </p:sp>
      <p:pic>
        <p:nvPicPr>
          <p:cNvPr id="80898" name="Picture 2"/>
          <p:cNvPicPr>
            <a:picLocks noChangeAspect="1" noChangeArrowheads="1"/>
          </p:cNvPicPr>
          <p:nvPr/>
        </p:nvPicPr>
        <p:blipFill>
          <a:blip r:embed="rId4" cstate="print"/>
          <a:srcRect/>
          <a:stretch>
            <a:fillRect/>
          </a:stretch>
        </p:blipFill>
        <p:spPr bwMode="auto">
          <a:xfrm>
            <a:off x="395536" y="1604786"/>
            <a:ext cx="8352928" cy="43444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1196752"/>
            <a:ext cx="8229600" cy="4680520"/>
          </a:xfrm>
          <a:prstGeom prst="rect">
            <a:avLst/>
          </a:prstGeom>
        </p:spPr>
        <p:txBody>
          <a:bodyPr>
            <a:normAutofit fontScale="92500"/>
          </a:bodyPr>
          <a:lstStyle/>
          <a:p>
            <a:pPr lvl="0">
              <a:spcBef>
                <a:spcPct val="0"/>
              </a:spcBef>
              <a:defRPr/>
            </a:pPr>
            <a:r>
              <a:rPr lang="tr-TR" sz="1600" b="1" dirty="0" smtClean="0">
                <a:solidFill>
                  <a:srgbClr val="002060"/>
                </a:solidFill>
                <a:latin typeface="+mj-lt"/>
                <a:ea typeface="+mj-ea"/>
                <a:cs typeface="+mj-cs"/>
              </a:rPr>
              <a:t>1. Kapsam içerisindeki mükelleflerden her hangi bir tür mal almış olsam da, kapsam içerisine girmiş olur muyum?</a:t>
            </a:r>
          </a:p>
          <a:p>
            <a:pPr lvl="0">
              <a:spcBef>
                <a:spcPct val="0"/>
              </a:spcBef>
              <a:defRPr/>
            </a:pPr>
            <a:r>
              <a:rPr lang="tr-TR" sz="1600" b="1" dirty="0" smtClean="0">
                <a:solidFill>
                  <a:srgbClr val="FF0000"/>
                </a:solidFill>
                <a:latin typeface="+mj-lt"/>
                <a:ea typeface="+mj-ea"/>
                <a:cs typeface="+mj-cs"/>
              </a:rPr>
              <a:t> </a:t>
            </a:r>
            <a:r>
              <a:rPr lang="tr-TR" sz="1600" dirty="0" smtClean="0">
                <a:solidFill>
                  <a:srgbClr val="FF0000"/>
                </a:solidFill>
                <a:latin typeface="+mj-lt"/>
                <a:ea typeface="+mj-ea"/>
                <a:cs typeface="+mj-cs"/>
              </a:rPr>
              <a:t>Evet. 2011 takvim yılı içerisinde ilgili mükelleflerden herhangi bir türde mal aldıysanız, kapsam içerisine girmiş olursunuz</a:t>
            </a:r>
          </a:p>
          <a:p>
            <a:pPr lvl="0">
              <a:spcBef>
                <a:spcPct val="0"/>
              </a:spcBef>
              <a:defRPr/>
            </a:pPr>
            <a:r>
              <a:rPr lang="tr-TR" sz="1600" b="1" dirty="0" smtClean="0">
                <a:solidFill>
                  <a:schemeClr val="tx2"/>
                </a:solidFill>
                <a:latin typeface="+mj-lt"/>
                <a:ea typeface="+mj-ea"/>
                <a:cs typeface="+mj-cs"/>
              </a:rPr>
              <a:t>2. E-fatura sistemine kayıtlı şirketler ile yaptığım işlem az olursa, e-fatura uygulamasını portal üzerinden kullanabilir miyim? </a:t>
            </a:r>
          </a:p>
          <a:p>
            <a:pPr lvl="0">
              <a:spcBef>
                <a:spcPct val="0"/>
              </a:spcBef>
              <a:defRPr/>
            </a:pPr>
            <a:r>
              <a:rPr lang="tr-TR" sz="1600" dirty="0" smtClean="0">
                <a:solidFill>
                  <a:srgbClr val="FF0000"/>
                </a:solidFill>
                <a:latin typeface="+mj-lt"/>
                <a:ea typeface="+mj-ea"/>
                <a:cs typeface="+mj-cs"/>
              </a:rPr>
              <a:t>Evet.E-fatura uygulamasını portal üzerinden kullanabilirsiniz. Entegrasyon zorunluluğu bulunmamaktadır.</a:t>
            </a:r>
          </a:p>
          <a:p>
            <a:pPr lvl="0">
              <a:spcBef>
                <a:spcPct val="0"/>
              </a:spcBef>
              <a:defRPr/>
            </a:pPr>
            <a:r>
              <a:rPr lang="tr-TR" sz="1600" b="1" dirty="0" smtClean="0">
                <a:solidFill>
                  <a:schemeClr val="tx2"/>
                </a:solidFill>
                <a:latin typeface="+mj-lt"/>
                <a:ea typeface="+mj-ea"/>
                <a:cs typeface="+mj-cs"/>
              </a:rPr>
              <a:t>3.E-fatura entegrasyonu yapmak istiyorum. Başvurumu en geç ne zamana kadar yapmalıyım? </a:t>
            </a:r>
          </a:p>
          <a:p>
            <a:pPr lvl="0">
              <a:spcBef>
                <a:spcPct val="0"/>
              </a:spcBef>
              <a:defRPr/>
            </a:pPr>
            <a:r>
              <a:rPr lang="tr-TR" sz="1600" dirty="0" smtClean="0">
                <a:solidFill>
                  <a:srgbClr val="FF0000"/>
                </a:solidFill>
                <a:latin typeface="+mj-lt"/>
                <a:ea typeface="+mj-ea"/>
                <a:cs typeface="+mj-cs"/>
              </a:rPr>
              <a:t>Başvurunuzu en geç 1 Eylül 2013 tarihine kadar yapmak, 2013 takvim yılı içerisinde e-fatura kullanmaya başlamak zorundasınız. </a:t>
            </a:r>
          </a:p>
          <a:p>
            <a:pPr lvl="0">
              <a:spcBef>
                <a:spcPct val="0"/>
              </a:spcBef>
              <a:defRPr/>
            </a:pPr>
            <a:r>
              <a:rPr lang="tr-TR" sz="1600" b="1" dirty="0" smtClean="0">
                <a:solidFill>
                  <a:schemeClr val="tx2"/>
                </a:solidFill>
                <a:latin typeface="+mj-lt"/>
                <a:ea typeface="+mj-ea"/>
                <a:cs typeface="+mj-cs"/>
              </a:rPr>
              <a:t>4.E-fatura kesmek zorunda olduğum mükellefe, bazı faturalarımı kâğıt ortamında da düzenleyebilir miyim? </a:t>
            </a:r>
          </a:p>
          <a:p>
            <a:pPr lvl="0">
              <a:spcBef>
                <a:spcPct val="0"/>
              </a:spcBef>
              <a:defRPr/>
            </a:pPr>
            <a:r>
              <a:rPr lang="tr-TR" sz="1600" dirty="0" smtClean="0">
                <a:solidFill>
                  <a:srgbClr val="FF0000"/>
                </a:solidFill>
                <a:latin typeface="+mj-lt"/>
                <a:ea typeface="+mj-ea"/>
                <a:cs typeface="+mj-cs"/>
              </a:rPr>
              <a:t>Hayır.Bu mükelleflere kağıt ortamında düzenlenmiş faturalar hiç düzenlenmemiş hükmündedir. </a:t>
            </a:r>
          </a:p>
          <a:p>
            <a:pPr lvl="0">
              <a:spcBef>
                <a:spcPct val="0"/>
              </a:spcBef>
              <a:defRPr/>
            </a:pPr>
            <a:r>
              <a:rPr lang="tr-TR" sz="1600" b="1" dirty="0" smtClean="0">
                <a:solidFill>
                  <a:schemeClr val="tx2"/>
                </a:solidFill>
                <a:latin typeface="+mj-lt"/>
                <a:ea typeface="+mj-ea"/>
                <a:cs typeface="+mj-cs"/>
              </a:rPr>
              <a:t>5.Bilgi işlem sistemlerim yurt dışında bulunuyor ve yurt dışından yönetiliyor. Entegrasyon yöntemi ile e-fatura uygulamasına geçebilir miyim? Elektronik faturalarımı yurt dışında saklayabilir miyim?</a:t>
            </a:r>
          </a:p>
          <a:p>
            <a:pPr lvl="0">
              <a:spcBef>
                <a:spcPct val="0"/>
              </a:spcBef>
              <a:defRPr/>
            </a:pPr>
            <a:r>
              <a:rPr lang="tr-TR" sz="1600" b="1" dirty="0" smtClean="0">
                <a:solidFill>
                  <a:schemeClr val="tx2"/>
                </a:solidFill>
                <a:latin typeface="+mj-lt"/>
                <a:ea typeface="+mj-ea"/>
                <a:cs typeface="+mj-cs"/>
              </a:rPr>
              <a:t>E-faturalarımı yurt dışında ikincil bir arşivleme ile saklayabilir miyim? </a:t>
            </a:r>
          </a:p>
          <a:p>
            <a:pPr lvl="0">
              <a:spcBef>
                <a:spcPct val="0"/>
              </a:spcBef>
              <a:defRPr/>
            </a:pPr>
            <a:r>
              <a:rPr lang="tr-TR" sz="1600" dirty="0" smtClean="0">
                <a:solidFill>
                  <a:srgbClr val="FF0000"/>
                </a:solidFill>
                <a:latin typeface="+mj-lt"/>
                <a:ea typeface="+mj-ea"/>
                <a:cs typeface="+mj-cs"/>
              </a:rPr>
              <a:t>Bu durumdaki mükelleflerin yapacakları başvurular Başkanlıkça değerlendirilerek izin verilebilecektir.</a:t>
            </a:r>
          </a:p>
          <a:p>
            <a:pPr lvl="0">
              <a:spcBef>
                <a:spcPct val="0"/>
              </a:spcBef>
              <a:defRPr/>
            </a:pPr>
            <a:r>
              <a:rPr lang="tr-TR" sz="1600" dirty="0" smtClean="0">
                <a:solidFill>
                  <a:srgbClr val="FF0000"/>
                </a:solidFill>
                <a:latin typeface="+mj-lt"/>
                <a:ea typeface="+mj-ea"/>
                <a:cs typeface="+mj-cs"/>
              </a:rPr>
              <a:t>Üretilen elektronik faturaların muhafazasının Türkiye Cumhuriyeti sınırları içerisinde ve Türkiye Cumhuriyeti Kanunlarının geçerli olduğu yerlerde yapılması zorunludur.</a:t>
            </a:r>
          </a:p>
          <a:p>
            <a:pPr lvl="0">
              <a:spcBef>
                <a:spcPct val="0"/>
              </a:spcBef>
              <a:defRPr/>
            </a:pPr>
            <a:r>
              <a:rPr lang="tr-TR" sz="1600" dirty="0" smtClean="0">
                <a:solidFill>
                  <a:srgbClr val="FF0000"/>
                </a:solidFill>
                <a:latin typeface="+mj-lt"/>
                <a:ea typeface="+mj-ea"/>
                <a:cs typeface="+mj-cs"/>
              </a:rPr>
              <a:t>Yurt içinde saklama zorunluluğu, yurt dışında ikincil bir arşivleme yapılmasına engel değildir. </a:t>
            </a:r>
          </a:p>
          <a:p>
            <a:pPr lvl="0">
              <a:spcBef>
                <a:spcPct val="0"/>
              </a:spcBef>
              <a:defRPr/>
            </a:pPr>
            <a:endParaRPr kumimoji="0" lang="tr-TR" sz="1600" i="0" u="none" strike="noStrike" kern="1200" cap="none" spc="0" normalizeH="0" baseline="0" noProof="0" dirty="0">
              <a:ln>
                <a:noFill/>
              </a:ln>
              <a:solidFill>
                <a:srgbClr val="FF0000"/>
              </a:solidFill>
              <a:effectLst/>
              <a:uLnTx/>
              <a:uFillTx/>
              <a:latin typeface="+mj-lt"/>
              <a:ea typeface="+mj-ea"/>
              <a:cs typeface="+mj-cs"/>
            </a:endParaRPr>
          </a:p>
        </p:txBody>
      </p:sp>
      <p:sp>
        <p:nvSpPr>
          <p:cNvPr id="19" name="Rectangle 18"/>
          <p:cNvSpPr/>
          <p:nvPr/>
        </p:nvSpPr>
        <p:spPr>
          <a:xfrm>
            <a:off x="251520" y="692696"/>
            <a:ext cx="6624736" cy="461665"/>
          </a:xfrm>
          <a:prstGeom prst="rect">
            <a:avLst/>
          </a:prstGeom>
        </p:spPr>
        <p:txBody>
          <a:bodyPr wrap="square">
            <a:spAutoFit/>
          </a:bodyPr>
          <a:lstStyle/>
          <a:p>
            <a:r>
              <a:rPr lang="tr-TR" sz="2400" b="1" dirty="0" smtClean="0">
                <a:solidFill>
                  <a:srgbClr val="0070C0"/>
                </a:solidFill>
                <a:latin typeface="Calibri" pitchFamily="34" charset="0"/>
              </a:rPr>
              <a:t>Sıkça Sorulan Sorular</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323528" y="1772816"/>
            <a:ext cx="8229600" cy="1143000"/>
          </a:xfrm>
          <a:prstGeom prst="rect">
            <a:avLst/>
          </a:prstGeom>
        </p:spPr>
        <p:txBody>
          <a:bodyPr>
            <a:noAutofit/>
          </a:bodyPr>
          <a:lstStyle/>
          <a:p>
            <a:r>
              <a:rPr lang="tr-TR" sz="4000" u="sng" dirty="0" smtClean="0">
                <a:hlinkClick r:id="rId4"/>
              </a:rPr>
              <a:t>ftp://download.logo.com.tr/Windows/TOOLS/e-devlet-uygulamalari</a:t>
            </a:r>
            <a:endParaRPr lang="tr-TR" sz="4000" dirty="0"/>
          </a:p>
        </p:txBody>
      </p:sp>
      <p:sp>
        <p:nvSpPr>
          <p:cNvPr id="8" name="Rectangle 7"/>
          <p:cNvSpPr/>
          <p:nvPr/>
        </p:nvSpPr>
        <p:spPr>
          <a:xfrm>
            <a:off x="251520" y="836712"/>
            <a:ext cx="8280920" cy="830997"/>
          </a:xfrm>
          <a:prstGeom prst="rect">
            <a:avLst/>
          </a:prstGeom>
        </p:spPr>
        <p:txBody>
          <a:bodyPr wrap="square">
            <a:spAutoFit/>
          </a:bodyPr>
          <a:lstStyle/>
          <a:p>
            <a:pPr>
              <a:defRPr/>
            </a:pPr>
            <a:r>
              <a:rPr lang="tr-TR" sz="2400" b="1" dirty="0" smtClean="0">
                <a:solidFill>
                  <a:srgbClr val="0070C0"/>
                </a:solidFill>
              </a:rPr>
              <a:t>e-Defter ve e-Fatura uygulamaları ile ilgili döküman ve slatlara aşağıdaki linkten ulaşabilirsiniz;</a:t>
            </a:r>
          </a:p>
        </p:txBody>
      </p:sp>
      <p:graphicFrame>
        <p:nvGraphicFramePr>
          <p:cNvPr id="9" name="Table 8"/>
          <p:cNvGraphicFramePr>
            <a:graphicFrameLocks noGrp="1"/>
          </p:cNvGraphicFramePr>
          <p:nvPr/>
        </p:nvGraphicFramePr>
        <p:xfrm>
          <a:off x="395536" y="4077072"/>
          <a:ext cx="8748464" cy="1296144"/>
        </p:xfrm>
        <a:graphic>
          <a:graphicData uri="http://schemas.openxmlformats.org/drawingml/2006/table">
            <a:tbl>
              <a:tblPr/>
              <a:tblGrid>
                <a:gridCol w="8748464"/>
              </a:tblGrid>
              <a:tr h="1296144">
                <a:tc>
                  <a:txBody>
                    <a:bodyPr/>
                    <a:lstStyle/>
                    <a:p>
                      <a:pPr algn="l" fontAlgn="b"/>
                      <a:endParaRPr lang="tr-TR" sz="1600" b="0" i="0" u="none" strike="noStrike" dirty="0" smtClean="0">
                        <a:solidFill>
                          <a:srgbClr val="FF0000"/>
                        </a:solidFill>
                        <a:latin typeface="+mn-lt"/>
                        <a:hlinkClick r:id="rId5"/>
                      </a:endParaRPr>
                    </a:p>
                    <a:p>
                      <a:pPr algn="l" fontAlgn="b"/>
                      <a:r>
                        <a:rPr lang="tr-TR" sz="4000" b="0" i="0" u="sng" strike="noStrike" dirty="0" smtClean="0">
                          <a:solidFill>
                            <a:srgbClr val="0000FF"/>
                          </a:solidFill>
                          <a:latin typeface="+mn-lt"/>
                          <a:hlinkClick r:id="rId5"/>
                        </a:rPr>
                        <a:t>https://gbpktest.efatura.gov.tr/efatura/</a:t>
                      </a:r>
                      <a:endParaRPr lang="tr-TR" sz="4000" b="0" i="0" u="sng" strike="noStrike" dirty="0" smtClean="0">
                        <a:solidFill>
                          <a:srgbClr val="0000FF"/>
                        </a:solidFill>
                        <a:latin typeface="+mn-lt"/>
                      </a:endParaRPr>
                    </a:p>
                    <a:p>
                      <a:pPr algn="l" fontAlgn="b"/>
                      <a:r>
                        <a:rPr lang="tr-TR" sz="1200" b="0" i="0" u="none" strike="noStrike" kern="1200" dirty="0" smtClean="0">
                          <a:solidFill>
                            <a:srgbClr val="FF0000"/>
                          </a:solidFill>
                          <a:latin typeface="+mn-lt"/>
                          <a:ea typeface="+mn-ea"/>
                          <a:cs typeface="+mn-cs"/>
                          <a:hlinkClick r:id="rId6"/>
                        </a:rPr>
                        <a:t>Uygulama içerisinde kullanılmak üzere oluşturulan Mali Mühür TEST Sertifikası ve Kullanım Klavuzunu indirmek için tıklayın.</a:t>
                      </a:r>
                      <a:endParaRPr lang="tr-TR" sz="1200" b="0" i="0" u="sng" strike="noStrike" dirty="0">
                        <a:solidFill>
                          <a:srgbClr val="FF0000"/>
                        </a:solidFill>
                        <a:latin typeface="Calibri"/>
                      </a:endParaRPr>
                    </a:p>
                  </a:txBody>
                  <a:tcPr marL="9525" marR="9525" marT="9525" marB="0" anchor="b">
                    <a:lnL>
                      <a:noFill/>
                    </a:lnL>
                    <a:lnR>
                      <a:noFill/>
                    </a:lnR>
                    <a:lnT>
                      <a:noFill/>
                    </a:lnT>
                    <a:lnB>
                      <a:noFill/>
                    </a:lnB>
                  </a:tcPr>
                </a:tc>
              </a:tr>
            </a:tbl>
          </a:graphicData>
        </a:graphic>
      </p:graphicFrame>
      <p:sp>
        <p:nvSpPr>
          <p:cNvPr id="11" name="Rectangle 10"/>
          <p:cNvSpPr/>
          <p:nvPr/>
        </p:nvSpPr>
        <p:spPr>
          <a:xfrm>
            <a:off x="251520" y="3573016"/>
            <a:ext cx="8280920" cy="830997"/>
          </a:xfrm>
          <a:prstGeom prst="rect">
            <a:avLst/>
          </a:prstGeom>
        </p:spPr>
        <p:txBody>
          <a:bodyPr wrap="square">
            <a:spAutoFit/>
          </a:bodyPr>
          <a:lstStyle/>
          <a:p>
            <a:pPr>
              <a:defRPr/>
            </a:pPr>
            <a:r>
              <a:rPr lang="tr-TR" sz="2400" b="1" dirty="0" smtClean="0">
                <a:solidFill>
                  <a:srgbClr val="0070C0"/>
                </a:solidFill>
              </a:rPr>
              <a:t>Aşağıdaki efatura.gov.tr linkinden e-fatura test sertifikasını indirip imzalama testleri yapabilirsiniz;</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568952" cy="4525963"/>
          </a:xfrm>
        </p:spPr>
        <p:txBody>
          <a:bodyPr>
            <a:normAutofit/>
          </a:bodyPr>
          <a:lstStyle/>
          <a:p>
            <a:r>
              <a:rPr lang="tr-TR" sz="1500" dirty="0" smtClean="0">
                <a:latin typeface="Arial" pitchFamily="34" charset="0"/>
                <a:cs typeface="Arial" pitchFamily="34" charset="0"/>
              </a:rPr>
              <a:t>GİB’e “Entegrasyon Başvurusu” yapılmış ve GİB’den “Entegrasyon Onayı” alınmış olmalı </a:t>
            </a:r>
          </a:p>
          <a:p>
            <a:r>
              <a:rPr lang="tr-TR" sz="1500" dirty="0" smtClean="0">
                <a:latin typeface="Arial" pitchFamily="34" charset="0"/>
                <a:cs typeface="Arial" pitchFamily="34" charset="0"/>
              </a:rPr>
              <a:t>Firma için çalışılacak Web Servisi’nin IP’si, GIB’e yapılan başvuruda, doldurulan formda bildirilmiş olan IP olmalı. </a:t>
            </a:r>
          </a:p>
          <a:p>
            <a:r>
              <a:rPr lang="tr-TR" sz="1500" dirty="0" smtClean="0">
                <a:latin typeface="Arial" pitchFamily="34" charset="0"/>
                <a:cs typeface="Arial" pitchFamily="34" charset="0"/>
              </a:rPr>
              <a:t> GIB’e yapılan Entegrasyon başvurusunda bildirilen “Web Servis Uç Noktası” aşağıdaki formatta olmalı; https://xxx.xxx.xxx/xxxx/PostBox.svc </a:t>
            </a:r>
          </a:p>
          <a:p>
            <a:r>
              <a:rPr lang="tr-TR" sz="1500" dirty="0" smtClean="0">
                <a:latin typeface="Arial" pitchFamily="34" charset="0"/>
                <a:cs typeface="Arial" pitchFamily="34" charset="0"/>
              </a:rPr>
              <a:t>Aktarım için hazırlanan sunucu;</a:t>
            </a:r>
          </a:p>
          <a:p>
            <a:pPr lvl="1"/>
            <a:r>
              <a:rPr lang="tr-TR" sz="1500" i="1" dirty="0" smtClean="0">
                <a:latin typeface="Arial" pitchFamily="34" charset="0"/>
                <a:cs typeface="Arial" pitchFamily="34" charset="0"/>
              </a:rPr>
              <a:t>İnternete açık 	</a:t>
            </a:r>
          </a:p>
          <a:p>
            <a:pPr lvl="1"/>
            <a:r>
              <a:rPr lang="tr-TR" sz="1500" i="1" dirty="0" smtClean="0">
                <a:latin typeface="Arial" pitchFamily="34" charset="0"/>
                <a:cs typeface="Arial" pitchFamily="34" charset="0"/>
              </a:rPr>
              <a:t>Sabit IP’li  (</a:t>
            </a:r>
            <a:r>
              <a:rPr lang="tr-TR" sz="1600" dirty="0" smtClean="0"/>
              <a:t>Statik IP Türkiye’ye ait IP aralığında olacak)</a:t>
            </a:r>
            <a:endParaRPr lang="tr-TR" sz="1500" i="1" dirty="0" smtClean="0">
              <a:latin typeface="Arial" pitchFamily="34" charset="0"/>
              <a:cs typeface="Arial" pitchFamily="34" charset="0"/>
            </a:endParaRPr>
          </a:p>
          <a:p>
            <a:pPr lvl="1"/>
            <a:r>
              <a:rPr lang="tr-TR" sz="1500" i="1" dirty="0" smtClean="0">
                <a:latin typeface="Arial" pitchFamily="34" charset="0"/>
                <a:cs typeface="Arial" pitchFamily="34" charset="0"/>
              </a:rPr>
              <a:t>Sürekli online  ve IIS çalışır durumda </a:t>
            </a:r>
          </a:p>
          <a:p>
            <a:pPr lvl="1"/>
            <a:r>
              <a:rPr lang="tr-TR" sz="1500" i="1" dirty="0" smtClean="0">
                <a:latin typeface="Arial" pitchFamily="34" charset="0"/>
                <a:cs typeface="Arial" pitchFamily="34" charset="0"/>
              </a:rPr>
              <a:t>SSL Güvenlik sertifikası kurulmuş olmalı (Aktarımlar </a:t>
            </a:r>
            <a:r>
              <a:rPr lang="tr-TR" sz="1600" dirty="0" smtClean="0"/>
              <a:t>Https protokolü üzerinden)</a:t>
            </a:r>
            <a:endParaRPr lang="tr-TR" sz="1500" dirty="0" smtClean="0">
              <a:latin typeface="Arial" pitchFamily="34" charset="0"/>
              <a:cs typeface="Arial" pitchFamily="34" charset="0"/>
            </a:endParaRPr>
          </a:p>
          <a:p>
            <a:r>
              <a:rPr lang="tr-TR" sz="1500" dirty="0" smtClean="0">
                <a:latin typeface="Arial" pitchFamily="34" charset="0"/>
                <a:cs typeface="Arial" pitchFamily="34" charset="0"/>
              </a:rPr>
              <a:t>Aktarım için hazırlanan sunucu donanımı;	</a:t>
            </a:r>
          </a:p>
          <a:p>
            <a:pPr lvl="1"/>
            <a:r>
              <a:rPr lang="tr-TR" sz="1500" i="1" dirty="0" smtClean="0">
                <a:latin typeface="Arial" pitchFamily="34" charset="0"/>
                <a:cs typeface="Arial" pitchFamily="34" charset="0"/>
              </a:rPr>
              <a:t>Windows Server  2003/2008/2012 işletim sistemlerinden birisine sahip olunmalı</a:t>
            </a:r>
          </a:p>
          <a:p>
            <a:pPr lvl="1"/>
            <a:r>
              <a:rPr lang="tr-TR" sz="1500" i="1" dirty="0" smtClean="0">
                <a:latin typeface="Arial" pitchFamily="34" charset="0"/>
                <a:cs typeface="Arial" pitchFamily="34" charset="0"/>
              </a:rPr>
              <a:t>Sunucuda </a:t>
            </a:r>
            <a:r>
              <a:rPr lang="tr-TR" sz="1500" i="1" dirty="0" smtClean="0">
                <a:latin typeface="Arial" pitchFamily="34" charset="0"/>
                <a:cs typeface="Arial" pitchFamily="34" charset="0"/>
              </a:rPr>
              <a:t>ISS 6 </a:t>
            </a:r>
            <a:r>
              <a:rPr lang="tr-TR" sz="1500" i="1" dirty="0" smtClean="0">
                <a:latin typeface="Arial" pitchFamily="34" charset="0"/>
                <a:cs typeface="Arial" pitchFamily="34" charset="0"/>
              </a:rPr>
              <a:t>yada daha </a:t>
            </a:r>
            <a:r>
              <a:rPr lang="tr-TR" sz="1500" i="1" dirty="0" smtClean="0">
                <a:latin typeface="Arial" pitchFamily="34" charset="0"/>
                <a:cs typeface="Arial" pitchFamily="34" charset="0"/>
              </a:rPr>
              <a:t>yüksek  </a:t>
            </a:r>
            <a:r>
              <a:rPr lang="tr-TR" sz="1500" i="1" dirty="0" smtClean="0">
                <a:latin typeface="Arial" pitchFamily="34" charset="0"/>
                <a:cs typeface="Arial" pitchFamily="34" charset="0"/>
              </a:rPr>
              <a:t>yüklü olmalı</a:t>
            </a:r>
          </a:p>
          <a:p>
            <a:pPr lvl="1"/>
            <a:r>
              <a:rPr lang="tr-TR" sz="1500" i="1" dirty="0" smtClean="0">
                <a:latin typeface="Arial" pitchFamily="34" charset="0"/>
                <a:cs typeface="Arial" pitchFamily="34" charset="0"/>
              </a:rPr>
              <a:t>SQL 2005 yada daha yüksek SQL kurulu olmalı</a:t>
            </a:r>
          </a:p>
          <a:p>
            <a:pPr lvl="1"/>
            <a:r>
              <a:rPr lang="tr-TR" sz="1500" i="1" dirty="0" smtClean="0">
                <a:latin typeface="Arial" pitchFamily="34" charset="0"/>
                <a:cs typeface="Arial" pitchFamily="34" charset="0"/>
              </a:rPr>
              <a:t>.Net Fremework 3.5 yada daha yüksek yüklü olmalı</a:t>
            </a:r>
          </a:p>
          <a:p>
            <a:r>
              <a:rPr lang="tr-TR" sz="1500" i="1" dirty="0" smtClean="0">
                <a:latin typeface="Arial" pitchFamily="34" charset="0"/>
                <a:cs typeface="Arial" pitchFamily="34" charset="0"/>
              </a:rPr>
              <a:t>Sunucuda minimum, </a:t>
            </a:r>
            <a:r>
              <a:rPr lang="tr-TR" sz="1500" dirty="0" smtClean="0">
                <a:latin typeface="Arial" pitchFamily="34" charset="0"/>
                <a:cs typeface="Arial" pitchFamily="34" charset="0"/>
              </a:rPr>
              <a:t>1.0 GHz Cpu, 1 Gb Ram, 1024x768  32 Bit Display, 500 Gb Hdd</a:t>
            </a:r>
          </a:p>
          <a:p>
            <a:pPr lvl="1"/>
            <a:endParaRPr lang="tr-TR" sz="600" i="1" dirty="0" smtClean="0">
              <a:latin typeface="Arial" pitchFamily="34" charset="0"/>
              <a:cs typeface="Arial" pitchFamily="34" charset="0"/>
            </a:endParaRPr>
          </a:p>
          <a:p>
            <a:endParaRPr lang="tr-TR" dirty="0" smtClean="0"/>
          </a:p>
          <a:p>
            <a:endParaRPr lang="tr-TR" dirty="0" smtClean="0"/>
          </a:p>
          <a:p>
            <a:pPr lvl="1"/>
            <a:endParaRPr lang="tr-TR" sz="1000" i="1" dirty="0" smtClean="0">
              <a:latin typeface="Arial" pitchFamily="34" charset="0"/>
              <a:cs typeface="Arial" pitchFamily="34" charset="0"/>
            </a:endParaRP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sp>
        <p:nvSpPr>
          <p:cNvPr id="17" name="Rectangle 16"/>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Kurulmaya Başlanmadan Önce; </a:t>
            </a:r>
            <a:endParaRPr lang="tr-TR" sz="2400" b="1" dirty="0" smtClean="0">
              <a:solidFill>
                <a:schemeClr val="accent1"/>
              </a:solidFill>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568952" cy="4525963"/>
          </a:xfrm>
        </p:spPr>
        <p:txBody>
          <a:bodyPr>
            <a:normAutofit/>
          </a:bodyPr>
          <a:lstStyle/>
          <a:p>
            <a:r>
              <a:rPr lang="tr-TR" sz="1600" dirty="0" smtClean="0"/>
              <a:t>Efatura sunucusu üç uygulamadan ve veri tabanından oluşmaktadır.</a:t>
            </a:r>
          </a:p>
          <a:p>
            <a:endParaRPr lang="tr-TR" dirty="0" smtClean="0"/>
          </a:p>
          <a:p>
            <a:endParaRPr lang="tr-TR" dirty="0" smtClean="0"/>
          </a:p>
          <a:p>
            <a:pPr lvl="1"/>
            <a:endParaRPr lang="tr-TR" sz="1000" i="1" dirty="0" smtClean="0">
              <a:latin typeface="Arial" pitchFamily="34" charset="0"/>
              <a:cs typeface="Arial" pitchFamily="34" charset="0"/>
            </a:endParaRP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sp>
        <p:nvSpPr>
          <p:cNvPr id="17" name="Rectangle 16"/>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Kurulumu; </a:t>
            </a:r>
            <a:endParaRPr lang="tr-TR" sz="2400" b="1" dirty="0" smtClean="0">
              <a:solidFill>
                <a:schemeClr val="accent1"/>
              </a:solidFill>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pic>
        <p:nvPicPr>
          <p:cNvPr id="11" name="Picture 2" descr="C:\Users\SerdarT\Desktop\29-07-2013 12-10-46.jpg"/>
          <p:cNvPicPr>
            <a:picLocks noChangeAspect="1" noChangeArrowheads="1"/>
          </p:cNvPicPr>
          <p:nvPr/>
        </p:nvPicPr>
        <p:blipFill>
          <a:blip r:embed="rId2" cstate="print"/>
          <a:srcRect/>
          <a:stretch>
            <a:fillRect/>
          </a:stretch>
        </p:blipFill>
        <p:spPr bwMode="auto">
          <a:xfrm>
            <a:off x="572591" y="1556793"/>
            <a:ext cx="7527801" cy="3953716"/>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2000" dirty="0" smtClean="0"/>
              <a:t>Microsoft .NET Framework 3.5 yüklenmeli</a:t>
            </a:r>
          </a:p>
          <a:p>
            <a:r>
              <a:rPr lang="tr-TR" sz="2000" dirty="0" smtClean="0"/>
              <a:t>ASP.NET 3.5 yüklenmeli </a:t>
            </a:r>
          </a:p>
          <a:p>
            <a:r>
              <a:rPr lang="tr-TR" sz="2000" dirty="0" smtClean="0"/>
              <a:t>Windows Communication Foundation (</a:t>
            </a:r>
            <a:r>
              <a:rPr lang="tr-TR" sz="2000" i="1" dirty="0" smtClean="0"/>
              <a:t>WCF</a:t>
            </a:r>
            <a:r>
              <a:rPr lang="tr-TR" sz="2000" dirty="0" smtClean="0"/>
              <a:t>)</a:t>
            </a:r>
          </a:p>
          <a:p>
            <a:pPr>
              <a:buNone/>
            </a:pPr>
            <a:r>
              <a:rPr lang="tr-TR" sz="1400" b="1" dirty="0" smtClean="0"/>
              <a:t>Windows Communication Foundation</a:t>
            </a:r>
            <a:r>
              <a:rPr lang="tr-TR" sz="1400" dirty="0" smtClean="0"/>
              <a:t> farklı makineler üzerindeki uygulamaların birbiriyle iletişim kurmasını sağlayan bir iç sistemdir</a:t>
            </a:r>
          </a:p>
          <a:p>
            <a:r>
              <a:rPr lang="tr-TR" sz="2000" dirty="0" smtClean="0"/>
              <a:t>ASP .NET register edilmeli.</a:t>
            </a:r>
          </a:p>
          <a:p>
            <a:pPr>
              <a:buNone/>
            </a:pPr>
            <a:r>
              <a:rPr lang="tr-TR" sz="1400" dirty="0" smtClean="0"/>
              <a:t>C:\WINDOWS\Microsoft.NET\Framework64\v2.0.50727\Aspnet_regiis.exe –i</a:t>
            </a:r>
          </a:p>
          <a:p>
            <a:r>
              <a:rPr lang="tr-TR" sz="2000" dirty="0" smtClean="0"/>
              <a:t>Service model register edilmeli.</a:t>
            </a:r>
          </a:p>
          <a:p>
            <a:pPr>
              <a:buNone/>
            </a:pPr>
            <a:r>
              <a:rPr lang="en-US" sz="1400" dirty="0" smtClean="0"/>
              <a:t>C:\Windows\Microsoft.NET\Framework\v3.0\Windows Communication Foundation\</a:t>
            </a:r>
            <a:r>
              <a:rPr lang="en-US" sz="1400" dirty="0" err="1" smtClean="0"/>
              <a:t>servicemodelreg</a:t>
            </a:r>
            <a:r>
              <a:rPr lang="en-US" sz="1400" dirty="0" smtClean="0"/>
              <a:t> –I</a:t>
            </a:r>
            <a:endParaRPr lang="tr-TR" sz="1400" dirty="0" smtClean="0"/>
          </a:p>
          <a:p>
            <a:r>
              <a:rPr lang="en-US" sz="2000" dirty="0" smtClean="0"/>
              <a:t>Web Services Enhancements (WSE) 3.0 for Microsoft .NET</a:t>
            </a:r>
            <a:r>
              <a:rPr lang="tr-TR" sz="2000" dirty="0" smtClean="0"/>
              <a:t> yüklenmeli</a:t>
            </a:r>
          </a:p>
          <a:p>
            <a:endParaRPr lang="tr-TR" dirty="0" smtClean="0"/>
          </a:p>
          <a:p>
            <a:pPr lvl="1"/>
            <a:endParaRPr lang="tr-TR" sz="1000" i="1" dirty="0" smtClean="0">
              <a:latin typeface="Arial" pitchFamily="34" charset="0"/>
              <a:cs typeface="Arial" pitchFamily="34" charset="0"/>
            </a:endParaRP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sp>
        <p:nvSpPr>
          <p:cNvPr id="17" name="Rectangle 16"/>
          <p:cNvSpPr/>
          <p:nvPr/>
        </p:nvSpPr>
        <p:spPr>
          <a:xfrm>
            <a:off x="251520" y="836712"/>
            <a:ext cx="6624736" cy="461665"/>
          </a:xfrm>
          <a:prstGeom prst="rect">
            <a:avLst/>
          </a:prstGeom>
        </p:spPr>
        <p:txBody>
          <a:bodyPr wrap="square">
            <a:spAutoFit/>
          </a:bodyPr>
          <a:lstStyle/>
          <a:p>
            <a:r>
              <a:rPr lang="tr-TR" sz="2400" b="1" dirty="0" smtClean="0">
                <a:solidFill>
                  <a:schemeClr val="accent1"/>
                </a:solidFill>
              </a:rPr>
              <a:t>Yükleme öncesi gerekli Componentler</a:t>
            </a:r>
            <a:r>
              <a:rPr lang="tr-TR" sz="2400" b="1" i="1" dirty="0" smtClean="0">
                <a:solidFill>
                  <a:schemeClr val="accent1"/>
                </a:solidFill>
              </a:rPr>
              <a:t> ;</a:t>
            </a:r>
            <a:endParaRPr lang="tr-TR" sz="2400" b="1" dirty="0" smtClean="0">
              <a:solidFill>
                <a:schemeClr val="accent1"/>
              </a:solidFill>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1800" dirty="0" smtClean="0"/>
              <a:t>E-Fatura uygulamasını içeren RAR dosyası şu adresten indirilir </a:t>
            </a:r>
          </a:p>
          <a:p>
            <a:pPr>
              <a:buNone/>
            </a:pPr>
            <a:r>
              <a:rPr lang="tr-TR" sz="1500" dirty="0" smtClean="0">
                <a:hlinkClick r:id="rId2"/>
              </a:rPr>
              <a:t>ftp://</a:t>
            </a:r>
            <a:r>
              <a:rPr lang="tr-TR" sz="1500" dirty="0" smtClean="0">
                <a:hlinkClick r:id="rId2"/>
              </a:rPr>
              <a:t>download.logo.com.tr/Windows/TOOLS/e-devlet-uygulamalari/E_FaturaServer/eFaturaServerSetup.rar</a:t>
            </a:r>
            <a:endParaRPr lang="tr-TR" sz="1500" dirty="0" smtClean="0"/>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8" name="Rectangle 7"/>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Kurulumu; </a:t>
            </a:r>
            <a:endParaRPr lang="tr-TR" sz="2400" b="1" dirty="0" smtClean="0">
              <a:solidFill>
                <a:schemeClr val="accent1"/>
              </a:solidFill>
            </a:endParaRPr>
          </a:p>
        </p:txBody>
      </p:sp>
      <p:pic>
        <p:nvPicPr>
          <p:cNvPr id="3076" name="Picture 4"/>
          <p:cNvPicPr>
            <a:picLocks noChangeAspect="1" noChangeArrowheads="1"/>
          </p:cNvPicPr>
          <p:nvPr/>
        </p:nvPicPr>
        <p:blipFill>
          <a:blip r:embed="rId3" cstate="print"/>
          <a:srcRect/>
          <a:stretch>
            <a:fillRect/>
          </a:stretch>
        </p:blipFill>
        <p:spPr bwMode="auto">
          <a:xfrm>
            <a:off x="1043608" y="2204864"/>
            <a:ext cx="6624736" cy="30613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1800" dirty="0" smtClean="0"/>
              <a:t>LOGO\EFaturaWorker\Wizard \ EFaturaWorkerWizard.exe çalıştırılarak database oluşturulması sağlanır.</a:t>
            </a:r>
            <a:endParaRPr lang="tr-TR" sz="1000" i="1" dirty="0" smtClean="0">
              <a:latin typeface="Arial" pitchFamily="34" charset="0"/>
              <a:cs typeface="Arial" pitchFamily="34" charset="0"/>
            </a:endParaRPr>
          </a:p>
          <a:p>
            <a:pPr lvl="1"/>
            <a:endParaRPr lang="tr-TR" sz="1000" i="1" dirty="0" smtClean="0">
              <a:latin typeface="Arial" pitchFamily="34" charset="0"/>
              <a:cs typeface="Arial" pitchFamily="34" charset="0"/>
            </a:endParaRP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8" name="Rectangle 7"/>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Kurulumu; </a:t>
            </a:r>
            <a:endParaRPr lang="tr-TR" sz="2400" b="1" dirty="0" smtClean="0">
              <a:solidFill>
                <a:schemeClr val="accent1"/>
              </a:solidFill>
            </a:endParaRPr>
          </a:p>
        </p:txBody>
      </p:sp>
      <p:pic>
        <p:nvPicPr>
          <p:cNvPr id="4100" name="Picture 4"/>
          <p:cNvPicPr>
            <a:picLocks noChangeAspect="1" noChangeArrowheads="1"/>
          </p:cNvPicPr>
          <p:nvPr/>
        </p:nvPicPr>
        <p:blipFill>
          <a:blip r:embed="rId2" cstate="print"/>
          <a:srcRect/>
          <a:stretch>
            <a:fillRect/>
          </a:stretch>
        </p:blipFill>
        <p:spPr bwMode="auto">
          <a:xfrm>
            <a:off x="1259632" y="1916832"/>
            <a:ext cx="6399213" cy="1762125"/>
          </a:xfrm>
          <a:prstGeom prst="rect">
            <a:avLst/>
          </a:prstGeom>
          <a:noFill/>
          <a:ln w="9525">
            <a:noFill/>
            <a:miter lim="800000"/>
            <a:headEnd/>
            <a:tailEnd/>
          </a:ln>
        </p:spPr>
      </p:pic>
      <p:pic>
        <p:nvPicPr>
          <p:cNvPr id="4101" name="Picture 5"/>
          <p:cNvPicPr>
            <a:picLocks noChangeAspect="1" noChangeArrowheads="1"/>
          </p:cNvPicPr>
          <p:nvPr/>
        </p:nvPicPr>
        <p:blipFill>
          <a:blip r:embed="rId3" cstate="print"/>
          <a:srcRect/>
          <a:stretch>
            <a:fillRect/>
          </a:stretch>
        </p:blipFill>
        <p:spPr bwMode="auto">
          <a:xfrm>
            <a:off x="1907704" y="3645024"/>
            <a:ext cx="5383705" cy="18386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1800" dirty="0" smtClean="0"/>
              <a:t>WebService klasörü altındaki web.config dosyasından database ve servis bağlantı ayarları yapılır;    			</a:t>
            </a:r>
            <a:r>
              <a:rPr lang="tr-TR" sz="1800" dirty="0" smtClean="0">
                <a:solidFill>
                  <a:srgbClr val="0070C0"/>
                </a:solidFill>
              </a:rPr>
              <a:t>C:\inetpub\wwwroot\WebPostBox</a:t>
            </a: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pic>
        <p:nvPicPr>
          <p:cNvPr id="5123" name="Picture 3"/>
          <p:cNvPicPr>
            <a:picLocks noChangeAspect="1" noChangeArrowheads="1"/>
          </p:cNvPicPr>
          <p:nvPr/>
        </p:nvPicPr>
        <p:blipFill>
          <a:blip r:embed="rId2" cstate="print"/>
          <a:srcRect/>
          <a:stretch>
            <a:fillRect/>
          </a:stretch>
        </p:blipFill>
        <p:spPr bwMode="auto">
          <a:xfrm>
            <a:off x="395536" y="1916832"/>
            <a:ext cx="8532439" cy="3474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1800" dirty="0" smtClean="0"/>
              <a:t>WebPostBox klasörü altındaki web.config dosyasından database ve servis bağlantı ayarları yapıldıktan sonra;</a:t>
            </a:r>
          </a:p>
          <a:p>
            <a:r>
              <a:rPr lang="tr-TR" sz="1800" dirty="0" smtClean="0">
                <a:hlinkClick r:id="rId2"/>
              </a:rPr>
              <a:t>http://xxxx</a:t>
            </a:r>
            <a:r>
              <a:rPr lang="tr-TR" sz="1800" i="1" dirty="0" smtClean="0">
                <a:hlinkClick r:id="rId2"/>
              </a:rPr>
              <a:t>/xxxx/default.aspx</a:t>
            </a:r>
            <a:r>
              <a:rPr lang="tr-TR" sz="1800" i="1" dirty="0" smtClean="0"/>
              <a:t> adresinden siteye giriş yapılır.</a:t>
            </a:r>
          </a:p>
          <a:p>
            <a:endParaRPr lang="tr-TR" sz="1800" dirty="0" smtClean="0"/>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pic>
        <p:nvPicPr>
          <p:cNvPr id="6147" name="Picture 3"/>
          <p:cNvPicPr>
            <a:picLocks noChangeAspect="1" noChangeArrowheads="1"/>
          </p:cNvPicPr>
          <p:nvPr/>
        </p:nvPicPr>
        <p:blipFill>
          <a:blip r:embed="rId3" cstate="print"/>
          <a:srcRect/>
          <a:stretch>
            <a:fillRect/>
          </a:stretch>
        </p:blipFill>
        <p:spPr bwMode="auto">
          <a:xfrm>
            <a:off x="2339752" y="2348880"/>
            <a:ext cx="3638550" cy="2771775"/>
          </a:xfrm>
          <a:prstGeom prst="rect">
            <a:avLst/>
          </a:prstGeom>
          <a:noFill/>
          <a:ln w="9525">
            <a:noFill/>
            <a:miter lim="800000"/>
            <a:headEnd/>
            <a:tailEnd/>
          </a:ln>
        </p:spPr>
      </p:pic>
      <p:sp>
        <p:nvSpPr>
          <p:cNvPr id="11" name="Rectangle 10"/>
          <p:cNvSpPr/>
          <p:nvPr/>
        </p:nvSpPr>
        <p:spPr>
          <a:xfrm>
            <a:off x="6156176" y="5301208"/>
            <a:ext cx="2987824" cy="738664"/>
          </a:xfrm>
          <a:prstGeom prst="rect">
            <a:avLst/>
          </a:prstGeom>
        </p:spPr>
        <p:txBody>
          <a:bodyPr wrap="square">
            <a:spAutoFit/>
          </a:bodyPr>
          <a:lstStyle/>
          <a:p>
            <a:r>
              <a:rPr lang="tr-TR" sz="1400" dirty="0" smtClean="0"/>
              <a:t>Giriş ekranı öndeğer bilgileri;</a:t>
            </a:r>
          </a:p>
          <a:p>
            <a:r>
              <a:rPr lang="tr-TR" sz="1400" dirty="0" smtClean="0"/>
              <a:t>Kullanıcı Adı : LOGO</a:t>
            </a:r>
          </a:p>
          <a:p>
            <a:r>
              <a:rPr lang="tr-TR" sz="1400" dirty="0" smtClean="0"/>
              <a:t>Şifre : &lt;boş&gt;</a:t>
            </a:r>
            <a:endParaRPr lang="tr-TR" sz="14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r>
              <a:rPr lang="tr-TR" sz="1800" dirty="0" smtClean="0"/>
              <a:t>WebPostBox klasörü altındaki web.config dosyasından database ve servis bağlantı ayarları yapılır;  				</a:t>
            </a:r>
            <a:r>
              <a:rPr lang="tr-TR" sz="1800" dirty="0" smtClean="0">
                <a:solidFill>
                  <a:srgbClr val="0070C0"/>
                </a:solidFill>
              </a:rPr>
              <a:t>C:\inetpub\wwwroot\WebService</a:t>
            </a:r>
          </a:p>
          <a:p>
            <a:pPr lvl="1"/>
            <a:endParaRPr lang="tr-TR" sz="1000" i="1" dirty="0" smtClean="0">
              <a:latin typeface="Arial" pitchFamily="34" charset="0"/>
              <a:cs typeface="Arial" pitchFamily="34" charset="0"/>
            </a:endParaRPr>
          </a:p>
          <a:p>
            <a:pPr lvl="1">
              <a:buNone/>
            </a:pP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pic>
        <p:nvPicPr>
          <p:cNvPr id="5123" name="Picture 3"/>
          <p:cNvPicPr>
            <a:picLocks noChangeAspect="1" noChangeArrowheads="1"/>
          </p:cNvPicPr>
          <p:nvPr/>
        </p:nvPicPr>
        <p:blipFill>
          <a:blip r:embed="rId2" cstate="print"/>
          <a:srcRect/>
          <a:stretch>
            <a:fillRect/>
          </a:stretch>
        </p:blipFill>
        <p:spPr bwMode="auto">
          <a:xfrm>
            <a:off x="395536" y="1916832"/>
            <a:ext cx="8532439" cy="3474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pPr>
              <a:buNone/>
            </a:pPr>
            <a:r>
              <a:rPr lang="tr-TR" sz="1400" b="1" dirty="0" smtClean="0"/>
              <a:t>Web Servisi uç noktaları :</a:t>
            </a:r>
          </a:p>
          <a:p>
            <a:pPr>
              <a:buNone/>
            </a:pPr>
            <a:r>
              <a:rPr lang="tr-TR" sz="1400" dirty="0" smtClean="0"/>
              <a:t>	Web servisinin iki uç noktası vardır.</a:t>
            </a:r>
          </a:p>
          <a:p>
            <a:pPr>
              <a:buNone/>
            </a:pPr>
            <a:endParaRPr lang="tr-TR" sz="1400" dirty="0" smtClean="0"/>
          </a:p>
          <a:p>
            <a:pPr>
              <a:buNone/>
            </a:pPr>
            <a:r>
              <a:rPr lang="tr-TR" sz="1400" dirty="0" smtClean="0">
                <a:solidFill>
                  <a:schemeClr val="accent1"/>
                </a:solidFill>
              </a:rPr>
              <a:t> 	</a:t>
            </a:r>
            <a:r>
              <a:rPr lang="tr-TR" sz="1400" b="1" dirty="0" smtClean="0">
                <a:solidFill>
                  <a:schemeClr val="accent1"/>
                </a:solidFill>
              </a:rPr>
              <a:t>GIB’in bağlanacağı adres</a:t>
            </a:r>
          </a:p>
          <a:p>
            <a:pPr>
              <a:buNone/>
            </a:pPr>
            <a:r>
              <a:rPr lang="tr-TR" sz="1400" dirty="0" smtClean="0"/>
              <a:t> 	GIB’başvuru klavuzunda “Web Servis Uç Noktası” kısmına bu adres yazılır.</a:t>
            </a:r>
          </a:p>
          <a:p>
            <a:pPr>
              <a:buNone/>
            </a:pPr>
            <a:r>
              <a:rPr lang="tr-TR" sz="1400" dirty="0" smtClean="0"/>
              <a:t>	</a:t>
            </a:r>
            <a:r>
              <a:rPr lang="tr-TR" sz="1400" dirty="0" smtClean="0">
                <a:hlinkClick r:id="rId2"/>
              </a:rPr>
              <a:t>https://</a:t>
            </a:r>
            <a:r>
              <a:rPr lang="tr-TR" sz="1400" i="1" dirty="0" smtClean="0">
                <a:hlinkClick r:id="rId2"/>
              </a:rPr>
              <a:t>efatura.firma.com.tr/webservice/</a:t>
            </a:r>
            <a:r>
              <a:rPr lang="tr-TR" sz="1400" b="1" i="1" dirty="0" smtClean="0">
                <a:hlinkClick r:id="rId2"/>
              </a:rPr>
              <a:t>PostBox.svc</a:t>
            </a:r>
            <a:r>
              <a:rPr lang="tr-TR" sz="1400" b="1" i="1" dirty="0" smtClean="0"/>
              <a:t> </a:t>
            </a:r>
          </a:p>
          <a:p>
            <a:pPr>
              <a:buNone/>
            </a:pPr>
            <a:r>
              <a:rPr lang="tr-TR" sz="1400" b="1" i="1" dirty="0" smtClean="0"/>
              <a:t>	Browserdan bu şekilde çağrıldığında </a:t>
            </a:r>
            <a:r>
              <a:rPr lang="tr-TR" sz="1400" dirty="0" smtClean="0"/>
              <a:t>servis WSDL bilgisini içeren bir XML geliyor olması gerek ve bu adresin dışarıdan erişilebiliyor olması gerek.</a:t>
            </a:r>
          </a:p>
          <a:p>
            <a:endParaRPr lang="tr-TR" sz="1400" dirty="0" smtClean="0"/>
          </a:p>
          <a:p>
            <a:pPr>
              <a:buNone/>
            </a:pPr>
            <a:r>
              <a:rPr lang="tr-TR" sz="1400" dirty="0" smtClean="0"/>
              <a:t>	 </a:t>
            </a:r>
            <a:r>
              <a:rPr lang="tr-TR" sz="1400" b="1" dirty="0" smtClean="0">
                <a:solidFill>
                  <a:schemeClr val="accent1"/>
                </a:solidFill>
              </a:rPr>
              <a:t>LogoConnect’in bağlanacağı adres</a:t>
            </a:r>
          </a:p>
          <a:p>
            <a:pPr>
              <a:buNone/>
            </a:pPr>
            <a:r>
              <a:rPr lang="tr-TR" sz="1400" dirty="0" smtClean="0"/>
              <a:t>	</a:t>
            </a:r>
            <a:r>
              <a:rPr lang="tr-TR" sz="1400" dirty="0" smtClean="0">
                <a:hlinkClick r:id="rId3"/>
              </a:rPr>
              <a:t>https://</a:t>
            </a:r>
            <a:r>
              <a:rPr lang="tr-TR" sz="1400" i="1" dirty="0" smtClean="0">
                <a:hlinkClick r:id="rId3"/>
              </a:rPr>
              <a:t>efatura.firma.com.tr/webservice/</a:t>
            </a:r>
            <a:r>
              <a:rPr lang="tr-TR" sz="1400" b="1" i="1" dirty="0" smtClean="0">
                <a:hlinkClick r:id="rId3"/>
              </a:rPr>
              <a:t>PostBoxInternal.svc</a:t>
            </a:r>
            <a:r>
              <a:rPr lang="tr-TR" sz="1400" b="1" i="1" dirty="0" smtClean="0"/>
              <a:t> </a:t>
            </a:r>
          </a:p>
          <a:p>
            <a:pPr>
              <a:buNone/>
            </a:pPr>
            <a:r>
              <a:rPr lang="tr-TR" sz="1400" b="1" i="1" dirty="0" smtClean="0"/>
              <a:t>	Browserdan çağrıldığında </a:t>
            </a:r>
            <a:r>
              <a:rPr lang="tr-TR" sz="1400" dirty="0" smtClean="0"/>
              <a:t>servis sayfası açılıyor olması gerek.</a:t>
            </a:r>
          </a:p>
          <a:p>
            <a:pPr>
              <a:buNone/>
            </a:pPr>
            <a:endParaRPr lang="tr-TR" sz="1400" dirty="0" smtClean="0"/>
          </a:p>
          <a:p>
            <a:pPr>
              <a:buNone/>
            </a:pPr>
            <a:r>
              <a:rPr lang="tr-TR" sz="1400" b="1" dirty="0" smtClean="0">
                <a:solidFill>
                  <a:schemeClr val="accent1"/>
                </a:solidFill>
              </a:rPr>
              <a:t>	LogoConnect e-Fatura Bağlantı Ayarları</a:t>
            </a:r>
          </a:p>
          <a:p>
            <a:pPr>
              <a:buNone/>
            </a:pPr>
            <a:r>
              <a:rPr lang="tr-TR" sz="1400" dirty="0" smtClean="0"/>
              <a:t>	</a:t>
            </a:r>
            <a:r>
              <a:rPr lang="tr-TR" sz="1400" dirty="0" smtClean="0">
                <a:hlinkClick r:id="rId3"/>
              </a:rPr>
              <a:t>https://</a:t>
            </a:r>
            <a:r>
              <a:rPr lang="tr-TR" sz="1400" i="1" dirty="0" smtClean="0">
                <a:hlinkClick r:id="rId3"/>
              </a:rPr>
              <a:t>efatura.firma.com.tr/webservice/</a:t>
            </a:r>
            <a:r>
              <a:rPr lang="tr-TR" sz="1400" b="1" i="1" dirty="0" smtClean="0">
                <a:hlinkClick r:id="rId3"/>
              </a:rPr>
              <a:t>PostBoxInternal.svc</a:t>
            </a:r>
            <a:endParaRPr lang="tr-TR" sz="1400" b="1" i="1" dirty="0" smtClean="0"/>
          </a:p>
          <a:p>
            <a:pPr>
              <a:buNone/>
            </a:pPr>
            <a:r>
              <a:rPr lang="tr-TR" sz="1400" dirty="0" smtClean="0"/>
              <a:t>	 İç web servisi adresidir. Aşağıda tanımlanan adres bu ekrana yazılır</a:t>
            </a: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pic>
        <p:nvPicPr>
          <p:cNvPr id="93188" name="Picture 4"/>
          <p:cNvPicPr>
            <a:picLocks noChangeAspect="1" noChangeArrowheads="1"/>
          </p:cNvPicPr>
          <p:nvPr/>
        </p:nvPicPr>
        <p:blipFill>
          <a:blip r:embed="rId4" cstate="print"/>
          <a:srcRect/>
          <a:stretch>
            <a:fillRect/>
          </a:stretch>
        </p:blipFill>
        <p:spPr bwMode="auto">
          <a:xfrm>
            <a:off x="5544616" y="4581128"/>
            <a:ext cx="3563888" cy="14471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4294967295"/>
          </p:nvPr>
        </p:nvSpPr>
        <p:spPr>
          <a:xfrm>
            <a:off x="251520" y="1279301"/>
            <a:ext cx="8712968" cy="4525963"/>
          </a:xfrm>
        </p:spPr>
        <p:txBody>
          <a:bodyPr>
            <a:normAutofit/>
          </a:bodyPr>
          <a:lstStyle/>
          <a:p>
            <a:pPr>
              <a:buNone/>
            </a:pPr>
            <a:r>
              <a:rPr lang="tr-TR" sz="1400" dirty="0" smtClean="0"/>
              <a:t>	</a:t>
            </a:r>
          </a:p>
          <a:p>
            <a:pPr>
              <a:buNone/>
            </a:pPr>
            <a:r>
              <a:rPr lang="tr-TR" sz="1400" dirty="0" smtClean="0"/>
              <a:t>Worker Servisi periyodik olarak çalışan windows servisidir. İki görevi vardır;</a:t>
            </a:r>
          </a:p>
          <a:p>
            <a:r>
              <a:rPr lang="tr-TR" sz="1400" dirty="0" smtClean="0"/>
              <a:t>1. GIB’e iletilmek üzere LogoConnect’ten gelen zarf’ları GIB servislerine iletmek.</a:t>
            </a:r>
          </a:p>
          <a:p>
            <a:r>
              <a:rPr lang="tr-TR" sz="1400" dirty="0" smtClean="0"/>
              <a:t>2. GIB’den gelen zarfları şematron ve imza kontrollerinden geçirip GIB’e sistem yanıtını dönmek ve gelen zarfı</a:t>
            </a:r>
          </a:p>
          <a:p>
            <a:pPr>
              <a:buNone/>
            </a:pPr>
            <a:r>
              <a:rPr lang="tr-TR" sz="1400" dirty="0" smtClean="0"/>
              <a:t>LogoConnectin alacağı şekilde hazır etmek.</a:t>
            </a:r>
          </a:p>
          <a:p>
            <a:pPr>
              <a:buNone/>
            </a:pPr>
            <a:endParaRPr lang="tr-TR" sz="1400" dirty="0" smtClean="0"/>
          </a:p>
          <a:p>
            <a:pPr>
              <a:buNone/>
            </a:pPr>
            <a:r>
              <a:rPr lang="tr-TR" sz="1400" b="1" dirty="0" smtClean="0"/>
              <a:t>Kurulum ;</a:t>
            </a:r>
          </a:p>
          <a:p>
            <a:pPr>
              <a:buNone/>
            </a:pPr>
            <a:r>
              <a:rPr lang="tr-TR" sz="1400" dirty="0" smtClean="0"/>
              <a:t>	 Komut satırından “..\Worker\eFaturaWorker.exe /install” çalıştırılıp servis install edilir.</a:t>
            </a:r>
          </a:p>
          <a:p>
            <a:endParaRPr lang="tr-TR" sz="1400" dirty="0" smtClean="0"/>
          </a:p>
          <a:p>
            <a:pPr>
              <a:buNone/>
            </a:pPr>
            <a:r>
              <a:rPr lang="tr-TR" sz="1400" b="1" dirty="0" smtClean="0"/>
              <a:t>Worker Servis Ayarları :</a:t>
            </a:r>
          </a:p>
          <a:p>
            <a:pPr>
              <a:buNone/>
            </a:pPr>
            <a:r>
              <a:rPr lang="tr-TR" sz="1400" dirty="0" smtClean="0"/>
              <a:t>	Worker servisi ayarları “..\Worker\eFaturaWorker.exe.config” dosyasından database bağlantısı, GIB web servis bağlantısı, mail adres ayarlar yapılır.</a:t>
            </a:r>
            <a:endParaRPr lang="tr-TR" sz="1400" i="1" dirty="0" smtClean="0">
              <a:latin typeface="Arial" pitchFamily="34" charset="0"/>
              <a:cs typeface="Arial" pitchFamily="34" charset="0"/>
            </a:endParaRPr>
          </a:p>
          <a:p>
            <a:pPr lvl="1"/>
            <a:endParaRPr lang="tr-TR" sz="1400" i="1" dirty="0" smtClean="0">
              <a:latin typeface="Arial" pitchFamily="34" charset="0"/>
              <a:cs typeface="Arial" pitchFamily="34" charset="0"/>
            </a:endParaRPr>
          </a:p>
          <a:p>
            <a:pPr>
              <a:buNone/>
            </a:pPr>
            <a:endParaRPr lang="tr-TR" sz="1400" dirty="0">
              <a:solidFill>
                <a:schemeClr val="tx1">
                  <a:lumMod val="85000"/>
                  <a:lumOff val="15000"/>
                </a:schemeClr>
              </a:solidFill>
              <a:latin typeface="Arial" pitchFamily="34" charset="0"/>
              <a:cs typeface="Arial" pitchFamily="34" charset="0"/>
            </a:endParaRPr>
          </a:p>
        </p:txBody>
      </p:sp>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p:nvPr/>
        </p:nvGrpSpPr>
        <p:grpSpPr>
          <a:xfrm>
            <a:off x="0" y="5556904"/>
            <a:ext cx="1979712" cy="536392"/>
            <a:chOff x="2343228" y="1008113"/>
            <a:chExt cx="3500487" cy="1216800"/>
          </a:xfrm>
        </p:grpSpPr>
        <p:sp>
          <p:nvSpPr>
            <p:cNvPr id="20" name="Rounded Rectangle 19"/>
            <p:cNvSpPr/>
            <p:nvPr/>
          </p:nvSpPr>
          <p:spPr>
            <a:xfrm>
              <a:off x="2343228" y="1008113"/>
              <a:ext cx="3500487" cy="1216800"/>
            </a:xfrm>
            <a:prstGeom prst="roundRect">
              <a:avLst/>
            </a:prstGeom>
          </p:spPr>
          <p:style>
            <a:lnRef idx="0">
              <a:schemeClr val="accent3"/>
            </a:lnRef>
            <a:fillRef idx="3">
              <a:schemeClr val="accent3"/>
            </a:fillRef>
            <a:effectRef idx="3">
              <a:schemeClr val="accent3"/>
            </a:effectRef>
            <a:fontRef idx="minor">
              <a:schemeClr val="lt1"/>
            </a:fontRef>
          </p:style>
        </p:sp>
        <p:sp>
          <p:nvSpPr>
            <p:cNvPr id="21" name="Rounded Rectangle 4"/>
            <p:cNvSpPr/>
            <p:nvPr/>
          </p:nvSpPr>
          <p:spPr>
            <a:xfrm>
              <a:off x="2402627" y="1067512"/>
              <a:ext cx="3381689"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tr-TR" sz="2000" b="1" dirty="0" smtClean="0"/>
                <a:t>Entegrasyon</a:t>
              </a:r>
              <a:endParaRPr lang="tr-TR" sz="2000" b="1" kern="1200" dirty="0"/>
            </a:p>
          </p:txBody>
        </p:sp>
      </p:grpSp>
      <p:sp>
        <p:nvSpPr>
          <p:cNvPr id="15" name="Title 1"/>
          <p:cNvSpPr txBox="1">
            <a:spLocks/>
          </p:cNvSpPr>
          <p:nvPr/>
        </p:nvSpPr>
        <p:spPr>
          <a:xfrm>
            <a:off x="467544" y="0"/>
            <a:ext cx="8229600" cy="85496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2400" b="1" noProof="0" dirty="0" smtClean="0">
                <a:solidFill>
                  <a:srgbClr val="FF0000"/>
                </a:solidFill>
                <a:latin typeface="+mj-lt"/>
                <a:ea typeface="+mj-ea"/>
                <a:cs typeface="+mj-cs"/>
              </a:rPr>
              <a:t>E-FATURA SERVER UYGULAMASI</a:t>
            </a:r>
            <a:endParaRPr kumimoji="0" lang="tr-TR" sz="2400" b="1"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51520" y="836712"/>
            <a:ext cx="6624736" cy="461665"/>
          </a:xfrm>
          <a:prstGeom prst="rect">
            <a:avLst/>
          </a:prstGeom>
        </p:spPr>
        <p:txBody>
          <a:bodyPr wrap="square">
            <a:spAutoFit/>
          </a:bodyPr>
          <a:lstStyle/>
          <a:p>
            <a:r>
              <a:rPr lang="tr-TR" sz="2400" b="1" i="1" dirty="0" smtClean="0">
                <a:solidFill>
                  <a:schemeClr val="accent1"/>
                </a:solidFill>
              </a:rPr>
              <a:t>e-Fatura Sunucusu  Web Arayüz Ayarları; </a:t>
            </a:r>
            <a:endParaRPr lang="tr-TR" sz="2400" b="1" dirty="0" smtClean="0">
              <a:solidFill>
                <a:schemeClr val="accent1"/>
              </a:solidFill>
            </a:endParaRPr>
          </a:p>
        </p:txBody>
      </p:sp>
      <p:pic>
        <p:nvPicPr>
          <p:cNvPr id="8194" name="Picture 2"/>
          <p:cNvPicPr>
            <a:picLocks noChangeAspect="1" noChangeArrowheads="1"/>
          </p:cNvPicPr>
          <p:nvPr/>
        </p:nvPicPr>
        <p:blipFill>
          <a:blip r:embed="rId2" cstate="print"/>
          <a:srcRect/>
          <a:stretch>
            <a:fillRect/>
          </a:stretch>
        </p:blipFill>
        <p:spPr bwMode="auto">
          <a:xfrm>
            <a:off x="539552" y="1268760"/>
            <a:ext cx="7776864" cy="3528392"/>
          </a:xfrm>
          <a:prstGeom prst="rect">
            <a:avLst/>
          </a:prstGeom>
          <a:noFill/>
          <a:ln w="9525">
            <a:noFill/>
            <a:miter lim="800000"/>
            <a:headEnd/>
            <a:tailEnd/>
          </a:ln>
        </p:spPr>
      </p:pic>
      <p:sp>
        <p:nvSpPr>
          <p:cNvPr id="8195" name="Rectangle 3"/>
          <p:cNvSpPr>
            <a:spLocks noChangeArrowheads="1"/>
          </p:cNvSpPr>
          <p:nvPr/>
        </p:nvSpPr>
        <p:spPr bwMode="auto">
          <a:xfrm>
            <a:off x="2339752" y="4869160"/>
            <a:ext cx="680424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1F497D"/>
                </a:solidFill>
                <a:effectLst/>
                <a:latin typeface="Arial" pitchFamily="34" charset="0"/>
                <a:ea typeface="Calibri" pitchFamily="34" charset="0"/>
                <a:cs typeface="Times New Roman" pitchFamily="18" charset="0"/>
              </a:rPr>
              <a:t>İnstall      : </a:t>
            </a:r>
            <a:r>
              <a:rPr kumimoji="0" lang="tr-TR" sz="1600" b="0" i="0" u="none" strike="noStrike" cap="none" normalizeH="0" baseline="0" dirty="0" smtClean="0">
                <a:ln>
                  <a:noFill/>
                </a:ln>
                <a:solidFill>
                  <a:srgbClr val="1F497D"/>
                </a:solidFill>
                <a:effectLst/>
                <a:latin typeface="Arial" pitchFamily="34" charset="0"/>
                <a:ea typeface="Calibri" pitchFamily="34" charset="0"/>
                <a:cs typeface="Times New Roman" pitchFamily="18" charset="0"/>
              </a:rPr>
              <a:t> </a:t>
            </a:r>
            <a:r>
              <a:rPr kumimoji="0" lang="tr-TR" sz="1600" b="0" i="0" u="none" strike="noStrike" cap="none" normalizeH="0" baseline="0" dirty="0" smtClean="0">
                <a:ln>
                  <a:noFill/>
                </a:ln>
                <a:solidFill>
                  <a:srgbClr val="FF0000"/>
                </a:solidFill>
                <a:effectLst/>
                <a:latin typeface="Arial" pitchFamily="34" charset="0"/>
                <a:ea typeface="Calibri" pitchFamily="34" charset="0"/>
                <a:cs typeface="Times New Roman" pitchFamily="18" charset="0"/>
              </a:rPr>
              <a:t>efaturaworker.exe /i  ya da  efaturaworker.exe /install</a:t>
            </a:r>
            <a:endParaRPr kumimoji="0" lang="tr-TR" sz="16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1F497D"/>
                </a:solidFill>
                <a:effectLst/>
                <a:latin typeface="Arial" pitchFamily="34" charset="0"/>
                <a:ea typeface="Calibri" pitchFamily="34" charset="0"/>
                <a:cs typeface="Times New Roman" pitchFamily="18" charset="0"/>
              </a:rPr>
              <a:t>Uninstall :</a:t>
            </a:r>
            <a:r>
              <a:rPr kumimoji="0" lang="tr-TR" sz="1600" b="0" i="0" u="none" strike="noStrike" cap="none" normalizeH="0" baseline="0" dirty="0" smtClean="0">
                <a:ln>
                  <a:noFill/>
                </a:ln>
                <a:solidFill>
                  <a:srgbClr val="1F497D"/>
                </a:solidFill>
                <a:effectLst/>
                <a:latin typeface="Arial" pitchFamily="34" charset="0"/>
                <a:ea typeface="Calibri" pitchFamily="34" charset="0"/>
                <a:cs typeface="Times New Roman" pitchFamily="18" charset="0"/>
              </a:rPr>
              <a:t>  </a:t>
            </a:r>
            <a:r>
              <a:rPr kumimoji="0" lang="tr-TR" sz="1600" b="0" i="0" u="none" strike="noStrike" cap="none" normalizeH="0" baseline="0" dirty="0" smtClean="0">
                <a:ln>
                  <a:noFill/>
                </a:ln>
                <a:solidFill>
                  <a:srgbClr val="FF0000"/>
                </a:solidFill>
                <a:effectLst/>
                <a:latin typeface="Arial" pitchFamily="34" charset="0"/>
                <a:ea typeface="Calibri" pitchFamily="34" charset="0"/>
                <a:cs typeface="Times New Roman" pitchFamily="18" charset="0"/>
              </a:rPr>
              <a:t>efaturaworker.exe /u  ya da  efaturaworker.exe /uninstall</a:t>
            </a:r>
            <a:endParaRPr kumimoji="0" lang="tr-TR" sz="16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Box 9"/>
          <p:cNvSpPr txBox="1">
            <a:spLocks noChangeArrowheads="1"/>
          </p:cNvSpPr>
          <p:nvPr/>
        </p:nvSpPr>
        <p:spPr bwMode="auto">
          <a:xfrm>
            <a:off x="323850" y="6488113"/>
            <a:ext cx="1439863" cy="366712"/>
          </a:xfrm>
          <a:prstGeom prst="rect">
            <a:avLst/>
          </a:prstGeom>
          <a:noFill/>
          <a:ln w="9525">
            <a:noFill/>
            <a:miter lim="800000"/>
            <a:headEnd/>
            <a:tailEnd/>
          </a:ln>
        </p:spPr>
        <p:txBody>
          <a:bodyPr>
            <a:spAutoFit/>
          </a:bodyPr>
          <a:lstStyle/>
          <a:p>
            <a:endParaRPr lang="tr-TR" sz="1800" b="1">
              <a:solidFill>
                <a:schemeClr val="bg1"/>
              </a:solidFill>
              <a:latin typeface="Calibri" pitchFamily="34" charset="0"/>
            </a:endParaRPr>
          </a:p>
        </p:txBody>
      </p:sp>
      <p:sp>
        <p:nvSpPr>
          <p:cNvPr id="14" name="Rectangle 13"/>
          <p:cNvSpPr/>
          <p:nvPr/>
        </p:nvSpPr>
        <p:spPr>
          <a:xfrm>
            <a:off x="0" y="6093296"/>
            <a:ext cx="9144000" cy="76470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p>
        </p:txBody>
      </p:sp>
      <p:pic>
        <p:nvPicPr>
          <p:cNvPr id="16" name="Picture 9" descr="LOGO_logo_beyaz.png"/>
          <p:cNvPicPr>
            <a:picLocks noChangeAspect="1"/>
          </p:cNvPicPr>
          <p:nvPr/>
        </p:nvPicPr>
        <p:blipFill>
          <a:blip r:embed="rId2" cstate="print"/>
          <a:srcRect/>
          <a:stretch>
            <a:fillRect/>
          </a:stretch>
        </p:blipFill>
        <p:spPr bwMode="auto">
          <a:xfrm>
            <a:off x="251520" y="6237312"/>
            <a:ext cx="1476375" cy="427037"/>
          </a:xfrm>
          <a:prstGeom prst="rect">
            <a:avLst/>
          </a:prstGeom>
          <a:noFill/>
          <a:ln w="9525">
            <a:noFill/>
            <a:miter lim="800000"/>
            <a:headEnd/>
            <a:tailEnd/>
          </a:ln>
        </p:spPr>
      </p:pic>
      <p:pic>
        <p:nvPicPr>
          <p:cNvPr id="17" name="Picture 2" descr="C:\Users\SerdarT\Desktop\efatura.png"/>
          <p:cNvPicPr>
            <a:picLocks noChangeAspect="1" noChangeArrowheads="1"/>
          </p:cNvPicPr>
          <p:nvPr/>
        </p:nvPicPr>
        <p:blipFill>
          <a:blip r:embed="rId3" cstate="print"/>
          <a:srcRect/>
          <a:stretch>
            <a:fillRect/>
          </a:stretch>
        </p:blipFill>
        <p:spPr bwMode="auto">
          <a:xfrm>
            <a:off x="7740352" y="0"/>
            <a:ext cx="1403648" cy="726025"/>
          </a:xfrm>
          <a:prstGeom prst="rect">
            <a:avLst/>
          </a:prstGeom>
          <a:noFill/>
        </p:spPr>
      </p:pic>
      <p:sp>
        <p:nvSpPr>
          <p:cNvPr id="18" name="Title 1"/>
          <p:cNvSpPr txBox="1">
            <a:spLocks/>
          </p:cNvSpPr>
          <p:nvPr/>
        </p:nvSpPr>
        <p:spPr>
          <a:xfrm>
            <a:off x="467544" y="2780928"/>
            <a:ext cx="82296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tr-TR" sz="4400" b="1" dirty="0" smtClean="0">
                <a:solidFill>
                  <a:srgbClr val="002060"/>
                </a:solidFill>
                <a:latin typeface="+mj-lt"/>
                <a:ea typeface="+mj-ea"/>
                <a:cs typeface="+mj-cs"/>
              </a:rPr>
              <a:t>TEŞEKKÜRLER</a:t>
            </a:r>
            <a:endParaRPr kumimoji="0" lang="tr-TR" sz="4400" b="1" i="0" u="none" strike="noStrike" kern="1200" cap="none" spc="0" normalizeH="0" baseline="0" noProof="0" dirty="0">
              <a:ln>
                <a:noFill/>
              </a:ln>
              <a:solidFill>
                <a:srgbClr val="002060"/>
              </a:solidFill>
              <a:effectLst/>
              <a:uLnTx/>
              <a:uFillTx/>
              <a:latin typeface="+mj-lt"/>
              <a:ea typeface="+mj-ea"/>
              <a:cs typeface="+mj-cs"/>
            </a:endParaRPr>
          </a:p>
        </p:txBody>
      </p:sp>
      <p:sp>
        <p:nvSpPr>
          <p:cNvPr id="7" name="Rectangle 6"/>
          <p:cNvSpPr/>
          <p:nvPr/>
        </p:nvSpPr>
        <p:spPr>
          <a:xfrm>
            <a:off x="6948264" y="5445224"/>
            <a:ext cx="2016224" cy="461665"/>
          </a:xfrm>
          <a:prstGeom prst="rect">
            <a:avLst/>
          </a:prstGeom>
        </p:spPr>
        <p:txBody>
          <a:bodyPr wrap="square">
            <a:spAutoFit/>
          </a:bodyPr>
          <a:lstStyle/>
          <a:p>
            <a:r>
              <a:rPr lang="tr-TR" sz="2400" b="1" dirty="0" smtClean="0">
                <a:solidFill>
                  <a:srgbClr val="0070C0"/>
                </a:solidFill>
                <a:latin typeface="Calibri" pitchFamily="34" charset="0"/>
              </a:rPr>
              <a:t>SERDAR TEKİN</a:t>
            </a:r>
            <a:endParaRPr lang="tr-TR" sz="1400" b="1" dirty="0">
              <a:solidFill>
                <a:srgbClr val="0070C0"/>
              </a:solidFill>
              <a:latin typeface="Calibri"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4441</TotalTime>
  <Words>2790</Words>
  <Application>Microsoft Office PowerPoint</Application>
  <PresentationFormat>On-screen Show (4:3)</PresentationFormat>
  <Paragraphs>680</Paragraphs>
  <Slides>75</Slides>
  <Notes>5</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Office Theme</vt:lpstr>
      <vt:lpstr>  LOGO’DA  E-FATURA UYGULAMASI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LOGO’DA  E-FATURA UYGULAMASI</dc:title>
  <dc:creator>Serdar Tekin</dc:creator>
  <cp:lastModifiedBy>Serdar Tekin</cp:lastModifiedBy>
  <cp:revision>210</cp:revision>
  <dcterms:created xsi:type="dcterms:W3CDTF">2013-06-25T05:37:57Z</dcterms:created>
  <dcterms:modified xsi:type="dcterms:W3CDTF">2013-07-30T06:24:35Z</dcterms:modified>
</cp:coreProperties>
</file>